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3"/>
  </p:notesMasterIdLst>
  <p:sldIdLst>
    <p:sldId id="281" r:id="rId2"/>
    <p:sldId id="256" r:id="rId3"/>
    <p:sldId id="265" r:id="rId4"/>
    <p:sldId id="264" r:id="rId5"/>
    <p:sldId id="278" r:id="rId6"/>
    <p:sldId id="262" r:id="rId7"/>
    <p:sldId id="257" r:id="rId8"/>
    <p:sldId id="259" r:id="rId9"/>
    <p:sldId id="270" r:id="rId10"/>
    <p:sldId id="260" r:id="rId11"/>
    <p:sldId id="275" r:id="rId12"/>
    <p:sldId id="267" r:id="rId13"/>
    <p:sldId id="268" r:id="rId14"/>
    <p:sldId id="274" r:id="rId15"/>
    <p:sldId id="280" r:id="rId16"/>
    <p:sldId id="279" r:id="rId17"/>
    <p:sldId id="271" r:id="rId18"/>
    <p:sldId id="276" r:id="rId19"/>
    <p:sldId id="277" r:id="rId20"/>
    <p:sldId id="272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8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BCC5DD-103E-424D-80F4-63324AED6D2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4C6B263-83C9-4E1A-BC17-3C16F444B6A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Why algorithmic trading?</a:t>
          </a:r>
        </a:p>
      </dgm:t>
    </dgm:pt>
    <dgm:pt modelId="{91CC090E-C448-489F-BD5A-E410BC16784D}" type="parTrans" cxnId="{7A61339A-8930-49AA-A888-07D13284011D}">
      <dgm:prSet/>
      <dgm:spPr/>
      <dgm:t>
        <a:bodyPr/>
        <a:lstStyle/>
        <a:p>
          <a:endParaRPr lang="en-US"/>
        </a:p>
      </dgm:t>
    </dgm:pt>
    <dgm:pt modelId="{902F27C4-480D-4E80-A3CC-A39B30A4B523}" type="sibTrans" cxnId="{7A61339A-8930-49AA-A888-07D13284011D}">
      <dgm:prSet/>
      <dgm:spPr/>
      <dgm:t>
        <a:bodyPr/>
        <a:lstStyle/>
        <a:p>
          <a:endParaRPr lang="en-US"/>
        </a:p>
      </dgm:t>
    </dgm:pt>
    <dgm:pt modelId="{FC1F0A4C-A087-403A-9B83-5C450A9A583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concept</a:t>
          </a:r>
        </a:p>
      </dgm:t>
    </dgm:pt>
    <dgm:pt modelId="{E2DDC439-A74D-466A-A4BC-B3DFC8954A3C}" type="parTrans" cxnId="{2268596F-8CAE-44ED-9415-8B71CC78E61F}">
      <dgm:prSet/>
      <dgm:spPr/>
      <dgm:t>
        <a:bodyPr/>
        <a:lstStyle/>
        <a:p>
          <a:endParaRPr lang="en-US"/>
        </a:p>
      </dgm:t>
    </dgm:pt>
    <dgm:pt modelId="{0306D915-2D40-4BD8-A47C-3552CFD6EEBC}" type="sibTrans" cxnId="{2268596F-8CAE-44ED-9415-8B71CC78E61F}">
      <dgm:prSet/>
      <dgm:spPr/>
      <dgm:t>
        <a:bodyPr/>
        <a:lstStyle/>
        <a:p>
          <a:endParaRPr lang="en-US"/>
        </a:p>
      </dgm:t>
    </dgm:pt>
    <dgm:pt modelId="{1DD964E8-97D9-4A4F-A983-17D942ED942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Technical analysis</a:t>
          </a:r>
        </a:p>
      </dgm:t>
    </dgm:pt>
    <dgm:pt modelId="{0FA5DEEE-9438-4C24-9684-AAA4F0310516}" type="parTrans" cxnId="{CAE1A40A-BFDB-489A-B7A5-535B5F92B565}">
      <dgm:prSet/>
      <dgm:spPr/>
      <dgm:t>
        <a:bodyPr/>
        <a:lstStyle/>
        <a:p>
          <a:endParaRPr lang="en-US"/>
        </a:p>
      </dgm:t>
    </dgm:pt>
    <dgm:pt modelId="{FD58D08F-5CD5-4CAE-8CD6-C14499386BE7}" type="sibTrans" cxnId="{CAE1A40A-BFDB-489A-B7A5-535B5F92B565}">
      <dgm:prSet/>
      <dgm:spPr/>
      <dgm:t>
        <a:bodyPr/>
        <a:lstStyle/>
        <a:p>
          <a:endParaRPr lang="en-US"/>
        </a:p>
      </dgm:t>
    </dgm:pt>
    <dgm:pt modelId="{0A8ECAE6-A084-42CC-B5F2-2ADF4B2B3DB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Fundamental analysis</a:t>
          </a:r>
        </a:p>
      </dgm:t>
    </dgm:pt>
    <dgm:pt modelId="{D894C5DC-CE19-40A9-8A31-C099CC1B2D3E}" type="parTrans" cxnId="{C06AEBA6-215E-4571-8E39-31252B998350}">
      <dgm:prSet/>
      <dgm:spPr/>
      <dgm:t>
        <a:bodyPr/>
        <a:lstStyle/>
        <a:p>
          <a:endParaRPr lang="en-US"/>
        </a:p>
      </dgm:t>
    </dgm:pt>
    <dgm:pt modelId="{189F2B20-C929-47B5-9C0E-8B0CDAF9E4A8}" type="sibTrans" cxnId="{C06AEBA6-215E-4571-8E39-31252B998350}">
      <dgm:prSet/>
      <dgm:spPr/>
      <dgm:t>
        <a:bodyPr/>
        <a:lstStyle/>
        <a:p>
          <a:endParaRPr lang="en-US"/>
        </a:p>
      </dgm:t>
    </dgm:pt>
    <dgm:pt modelId="{E20825BF-D577-43D5-AA65-2C85DC4971F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What’s next?</a:t>
          </a:r>
        </a:p>
      </dgm:t>
    </dgm:pt>
    <dgm:pt modelId="{9874B7B4-5391-401E-9AB1-FDA4498B1C80}" type="parTrans" cxnId="{7B615A41-E809-4478-B53B-E58AD7F83102}">
      <dgm:prSet/>
      <dgm:spPr/>
      <dgm:t>
        <a:bodyPr/>
        <a:lstStyle/>
        <a:p>
          <a:endParaRPr lang="en-US"/>
        </a:p>
      </dgm:t>
    </dgm:pt>
    <dgm:pt modelId="{23DBDE27-5D05-4A12-8F74-CFF74282A3D2}" type="sibTrans" cxnId="{7B615A41-E809-4478-B53B-E58AD7F83102}">
      <dgm:prSet/>
      <dgm:spPr/>
      <dgm:t>
        <a:bodyPr/>
        <a:lstStyle/>
        <a:p>
          <a:endParaRPr lang="en-US"/>
        </a:p>
      </dgm:t>
    </dgm:pt>
    <dgm:pt modelId="{68F7090D-ADBE-4DB3-8D8A-54F750B3A5F5}" type="pres">
      <dgm:prSet presAssocID="{6ABCC5DD-103E-424D-80F4-63324AED6D2C}" presName="root" presStyleCnt="0">
        <dgm:presLayoutVars>
          <dgm:dir/>
          <dgm:resizeHandles val="exact"/>
        </dgm:presLayoutVars>
      </dgm:prSet>
      <dgm:spPr/>
    </dgm:pt>
    <dgm:pt modelId="{3D2ED05B-7132-43D7-B9F4-EFD47F8D7FE8}" type="pres">
      <dgm:prSet presAssocID="{E4C6B263-83C9-4E1A-BC17-3C16F444B6A2}" presName="compNode" presStyleCnt="0"/>
      <dgm:spPr/>
    </dgm:pt>
    <dgm:pt modelId="{7251BA38-E0D1-4371-A562-EE95E3C7E1DD}" type="pres">
      <dgm:prSet presAssocID="{E4C6B263-83C9-4E1A-BC17-3C16F444B6A2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E968627-4746-4FBE-99C1-AA704F777B06}" type="pres">
      <dgm:prSet presAssocID="{E4C6B263-83C9-4E1A-BC17-3C16F444B6A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3CEBEE7-EDEB-47A5-9530-AD6E571F035F}" type="pres">
      <dgm:prSet presAssocID="{E4C6B263-83C9-4E1A-BC17-3C16F444B6A2}" presName="spaceRect" presStyleCnt="0"/>
      <dgm:spPr/>
    </dgm:pt>
    <dgm:pt modelId="{6F5F79CC-4B9F-4797-BD55-336284C4E7D4}" type="pres">
      <dgm:prSet presAssocID="{E4C6B263-83C9-4E1A-BC17-3C16F444B6A2}" presName="textRect" presStyleLbl="revTx" presStyleIdx="0" presStyleCnt="5">
        <dgm:presLayoutVars>
          <dgm:chMax val="1"/>
          <dgm:chPref val="1"/>
        </dgm:presLayoutVars>
      </dgm:prSet>
      <dgm:spPr/>
    </dgm:pt>
    <dgm:pt modelId="{83DF9551-7391-44FB-BAC3-55D20CE2BC14}" type="pres">
      <dgm:prSet presAssocID="{902F27C4-480D-4E80-A3CC-A39B30A4B523}" presName="sibTrans" presStyleCnt="0"/>
      <dgm:spPr/>
    </dgm:pt>
    <dgm:pt modelId="{CA3D93DE-21F1-416B-8531-2255D25CFF13}" type="pres">
      <dgm:prSet presAssocID="{FC1F0A4C-A087-403A-9B83-5C450A9A583E}" presName="compNode" presStyleCnt="0"/>
      <dgm:spPr/>
    </dgm:pt>
    <dgm:pt modelId="{C81B06C8-BBF3-44F5-88A3-96063ABB9CA5}" type="pres">
      <dgm:prSet presAssocID="{FC1F0A4C-A087-403A-9B83-5C450A9A583E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C43F366-4F75-49F7-8B2E-B6A6D8E7E610}" type="pres">
      <dgm:prSet presAssocID="{FC1F0A4C-A087-403A-9B83-5C450A9A583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8FEE32BB-85CB-4859-879C-BC2DF80DB207}" type="pres">
      <dgm:prSet presAssocID="{FC1F0A4C-A087-403A-9B83-5C450A9A583E}" presName="spaceRect" presStyleCnt="0"/>
      <dgm:spPr/>
    </dgm:pt>
    <dgm:pt modelId="{CB3B2EC2-EE3A-47E8-8BCD-766DFC900D37}" type="pres">
      <dgm:prSet presAssocID="{FC1F0A4C-A087-403A-9B83-5C450A9A583E}" presName="textRect" presStyleLbl="revTx" presStyleIdx="1" presStyleCnt="5">
        <dgm:presLayoutVars>
          <dgm:chMax val="1"/>
          <dgm:chPref val="1"/>
        </dgm:presLayoutVars>
      </dgm:prSet>
      <dgm:spPr/>
    </dgm:pt>
    <dgm:pt modelId="{B44824D7-345E-4DEE-BCBF-93501DFC1E06}" type="pres">
      <dgm:prSet presAssocID="{0306D915-2D40-4BD8-A47C-3552CFD6EEBC}" presName="sibTrans" presStyleCnt="0"/>
      <dgm:spPr/>
    </dgm:pt>
    <dgm:pt modelId="{FB68479A-3698-40BD-90A2-DA3457EB9A0B}" type="pres">
      <dgm:prSet presAssocID="{1DD964E8-97D9-4A4F-A983-17D942ED9425}" presName="compNode" presStyleCnt="0"/>
      <dgm:spPr/>
    </dgm:pt>
    <dgm:pt modelId="{E6013AF5-F5CF-40D1-BA0C-B5C701BF5AC2}" type="pres">
      <dgm:prSet presAssocID="{1DD964E8-97D9-4A4F-A983-17D942ED9425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4B965E23-E00C-40AA-A3DA-E578D67D716F}" type="pres">
      <dgm:prSet presAssocID="{1DD964E8-97D9-4A4F-A983-17D942ED942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09F7A62-0826-4549-A4D4-84AEEB12C32A}" type="pres">
      <dgm:prSet presAssocID="{1DD964E8-97D9-4A4F-A983-17D942ED9425}" presName="spaceRect" presStyleCnt="0"/>
      <dgm:spPr/>
    </dgm:pt>
    <dgm:pt modelId="{18EF0310-A016-4426-853A-B9A6C38C37B6}" type="pres">
      <dgm:prSet presAssocID="{1DD964E8-97D9-4A4F-A983-17D942ED9425}" presName="textRect" presStyleLbl="revTx" presStyleIdx="2" presStyleCnt="5">
        <dgm:presLayoutVars>
          <dgm:chMax val="1"/>
          <dgm:chPref val="1"/>
        </dgm:presLayoutVars>
      </dgm:prSet>
      <dgm:spPr/>
    </dgm:pt>
    <dgm:pt modelId="{52D3A649-AD4B-4CDF-A01F-688A5714E3A8}" type="pres">
      <dgm:prSet presAssocID="{FD58D08F-5CD5-4CAE-8CD6-C14499386BE7}" presName="sibTrans" presStyleCnt="0"/>
      <dgm:spPr/>
    </dgm:pt>
    <dgm:pt modelId="{6518A077-4473-4EC1-9613-0C19D8969011}" type="pres">
      <dgm:prSet presAssocID="{0A8ECAE6-A084-42CC-B5F2-2ADF4B2B3DB2}" presName="compNode" presStyleCnt="0"/>
      <dgm:spPr/>
    </dgm:pt>
    <dgm:pt modelId="{F40D7F5E-D3DE-47C3-ADA8-1A6643AD2F67}" type="pres">
      <dgm:prSet presAssocID="{0A8ECAE6-A084-42CC-B5F2-2ADF4B2B3DB2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412DF45-B7A8-4F30-AA87-BA19AA76B74A}" type="pres">
      <dgm:prSet presAssocID="{0A8ECAE6-A084-42CC-B5F2-2ADF4B2B3DB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66A86148-8D3C-44FA-9323-024D1F26B4E7}" type="pres">
      <dgm:prSet presAssocID="{0A8ECAE6-A084-42CC-B5F2-2ADF4B2B3DB2}" presName="spaceRect" presStyleCnt="0"/>
      <dgm:spPr/>
    </dgm:pt>
    <dgm:pt modelId="{9019E466-09CD-4DAC-8432-397D901618D9}" type="pres">
      <dgm:prSet presAssocID="{0A8ECAE6-A084-42CC-B5F2-2ADF4B2B3DB2}" presName="textRect" presStyleLbl="revTx" presStyleIdx="3" presStyleCnt="5">
        <dgm:presLayoutVars>
          <dgm:chMax val="1"/>
          <dgm:chPref val="1"/>
        </dgm:presLayoutVars>
      </dgm:prSet>
      <dgm:spPr/>
    </dgm:pt>
    <dgm:pt modelId="{60229E34-64DC-4EEE-98E9-8EA44D03E292}" type="pres">
      <dgm:prSet presAssocID="{189F2B20-C929-47B5-9C0E-8B0CDAF9E4A8}" presName="sibTrans" presStyleCnt="0"/>
      <dgm:spPr/>
    </dgm:pt>
    <dgm:pt modelId="{401A9AEC-D982-4BD6-8C77-84B501094176}" type="pres">
      <dgm:prSet presAssocID="{E20825BF-D577-43D5-AA65-2C85DC4971F8}" presName="compNode" presStyleCnt="0"/>
      <dgm:spPr/>
    </dgm:pt>
    <dgm:pt modelId="{7AD0A191-049D-4179-9505-06A5032DC7EA}" type="pres">
      <dgm:prSet presAssocID="{E20825BF-D577-43D5-AA65-2C85DC4971F8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3D0B1AA-E9C7-4475-B010-87006EC6E4B2}" type="pres">
      <dgm:prSet presAssocID="{E20825BF-D577-43D5-AA65-2C85DC4971F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C02A6E40-8107-4496-8367-7E87DE3AB9D1}" type="pres">
      <dgm:prSet presAssocID="{E20825BF-D577-43D5-AA65-2C85DC4971F8}" presName="spaceRect" presStyleCnt="0"/>
      <dgm:spPr/>
    </dgm:pt>
    <dgm:pt modelId="{E09DE717-A72C-4199-BADC-ABBAD8BFE15A}" type="pres">
      <dgm:prSet presAssocID="{E20825BF-D577-43D5-AA65-2C85DC4971F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095A702-07ED-4012-B0B5-8CB4AF89746E}" type="presOf" srcId="{6ABCC5DD-103E-424D-80F4-63324AED6D2C}" destId="{68F7090D-ADBE-4DB3-8D8A-54F750B3A5F5}" srcOrd="0" destOrd="0" presId="urn:microsoft.com/office/officeart/2018/5/layout/IconLeafLabelList"/>
    <dgm:cxn modelId="{CAE1A40A-BFDB-489A-B7A5-535B5F92B565}" srcId="{6ABCC5DD-103E-424D-80F4-63324AED6D2C}" destId="{1DD964E8-97D9-4A4F-A983-17D942ED9425}" srcOrd="2" destOrd="0" parTransId="{0FA5DEEE-9438-4C24-9684-AAA4F0310516}" sibTransId="{FD58D08F-5CD5-4CAE-8CD6-C14499386BE7}"/>
    <dgm:cxn modelId="{89F7B822-8D82-4289-B43E-F506A3253DA4}" type="presOf" srcId="{FC1F0A4C-A087-403A-9B83-5C450A9A583E}" destId="{CB3B2EC2-EE3A-47E8-8BCD-766DFC900D37}" srcOrd="0" destOrd="0" presId="urn:microsoft.com/office/officeart/2018/5/layout/IconLeafLabelList"/>
    <dgm:cxn modelId="{7B615A41-E809-4478-B53B-E58AD7F83102}" srcId="{6ABCC5DD-103E-424D-80F4-63324AED6D2C}" destId="{E20825BF-D577-43D5-AA65-2C85DC4971F8}" srcOrd="4" destOrd="0" parTransId="{9874B7B4-5391-401E-9AB1-FDA4498B1C80}" sibTransId="{23DBDE27-5D05-4A12-8F74-CFF74282A3D2}"/>
    <dgm:cxn modelId="{2268596F-8CAE-44ED-9415-8B71CC78E61F}" srcId="{6ABCC5DD-103E-424D-80F4-63324AED6D2C}" destId="{FC1F0A4C-A087-403A-9B83-5C450A9A583E}" srcOrd="1" destOrd="0" parTransId="{E2DDC439-A74D-466A-A4BC-B3DFC8954A3C}" sibTransId="{0306D915-2D40-4BD8-A47C-3552CFD6EEBC}"/>
    <dgm:cxn modelId="{F2227F7B-8D29-4119-8187-9DC58CADB030}" type="presOf" srcId="{1DD964E8-97D9-4A4F-A983-17D942ED9425}" destId="{18EF0310-A016-4426-853A-B9A6C38C37B6}" srcOrd="0" destOrd="0" presId="urn:microsoft.com/office/officeart/2018/5/layout/IconLeafLabelList"/>
    <dgm:cxn modelId="{7A61339A-8930-49AA-A888-07D13284011D}" srcId="{6ABCC5DD-103E-424D-80F4-63324AED6D2C}" destId="{E4C6B263-83C9-4E1A-BC17-3C16F444B6A2}" srcOrd="0" destOrd="0" parTransId="{91CC090E-C448-489F-BD5A-E410BC16784D}" sibTransId="{902F27C4-480D-4E80-A3CC-A39B30A4B523}"/>
    <dgm:cxn modelId="{C06AEBA6-215E-4571-8E39-31252B998350}" srcId="{6ABCC5DD-103E-424D-80F4-63324AED6D2C}" destId="{0A8ECAE6-A084-42CC-B5F2-2ADF4B2B3DB2}" srcOrd="3" destOrd="0" parTransId="{D894C5DC-CE19-40A9-8A31-C099CC1B2D3E}" sibTransId="{189F2B20-C929-47B5-9C0E-8B0CDAF9E4A8}"/>
    <dgm:cxn modelId="{6CB3D9DA-3DDB-4CDC-9FC3-166CE8D237C9}" type="presOf" srcId="{E4C6B263-83C9-4E1A-BC17-3C16F444B6A2}" destId="{6F5F79CC-4B9F-4797-BD55-336284C4E7D4}" srcOrd="0" destOrd="0" presId="urn:microsoft.com/office/officeart/2018/5/layout/IconLeafLabelList"/>
    <dgm:cxn modelId="{712D3ADB-796F-429F-9951-AC4920BE3AC7}" type="presOf" srcId="{E20825BF-D577-43D5-AA65-2C85DC4971F8}" destId="{E09DE717-A72C-4199-BADC-ABBAD8BFE15A}" srcOrd="0" destOrd="0" presId="urn:microsoft.com/office/officeart/2018/5/layout/IconLeafLabelList"/>
    <dgm:cxn modelId="{4B857AED-7BC5-49CD-9EAF-A0366656CD83}" type="presOf" srcId="{0A8ECAE6-A084-42CC-B5F2-2ADF4B2B3DB2}" destId="{9019E466-09CD-4DAC-8432-397D901618D9}" srcOrd="0" destOrd="0" presId="urn:microsoft.com/office/officeart/2018/5/layout/IconLeafLabelList"/>
    <dgm:cxn modelId="{959F0F78-F326-42A9-A589-7563F6EF2E65}" type="presParOf" srcId="{68F7090D-ADBE-4DB3-8D8A-54F750B3A5F5}" destId="{3D2ED05B-7132-43D7-B9F4-EFD47F8D7FE8}" srcOrd="0" destOrd="0" presId="urn:microsoft.com/office/officeart/2018/5/layout/IconLeafLabelList"/>
    <dgm:cxn modelId="{7FB484E5-48E3-421E-8A4B-7487CCA28FA6}" type="presParOf" srcId="{3D2ED05B-7132-43D7-B9F4-EFD47F8D7FE8}" destId="{7251BA38-E0D1-4371-A562-EE95E3C7E1DD}" srcOrd="0" destOrd="0" presId="urn:microsoft.com/office/officeart/2018/5/layout/IconLeafLabelList"/>
    <dgm:cxn modelId="{A1FCDD78-13BF-411F-9D0E-28D255F6F671}" type="presParOf" srcId="{3D2ED05B-7132-43D7-B9F4-EFD47F8D7FE8}" destId="{BE968627-4746-4FBE-99C1-AA704F777B06}" srcOrd="1" destOrd="0" presId="urn:microsoft.com/office/officeart/2018/5/layout/IconLeafLabelList"/>
    <dgm:cxn modelId="{5EFA865D-3539-4481-B145-28AD0F485050}" type="presParOf" srcId="{3D2ED05B-7132-43D7-B9F4-EFD47F8D7FE8}" destId="{63CEBEE7-EDEB-47A5-9530-AD6E571F035F}" srcOrd="2" destOrd="0" presId="urn:microsoft.com/office/officeart/2018/5/layout/IconLeafLabelList"/>
    <dgm:cxn modelId="{9E7F1D5B-34ED-4C26-A9F0-EA266221601E}" type="presParOf" srcId="{3D2ED05B-7132-43D7-B9F4-EFD47F8D7FE8}" destId="{6F5F79CC-4B9F-4797-BD55-336284C4E7D4}" srcOrd="3" destOrd="0" presId="urn:microsoft.com/office/officeart/2018/5/layout/IconLeafLabelList"/>
    <dgm:cxn modelId="{E371DACB-8883-4FA5-B11C-8C9E544E126F}" type="presParOf" srcId="{68F7090D-ADBE-4DB3-8D8A-54F750B3A5F5}" destId="{83DF9551-7391-44FB-BAC3-55D20CE2BC14}" srcOrd="1" destOrd="0" presId="urn:microsoft.com/office/officeart/2018/5/layout/IconLeafLabelList"/>
    <dgm:cxn modelId="{525669A2-1F92-427F-9BF6-B0DA6F0B3BE8}" type="presParOf" srcId="{68F7090D-ADBE-4DB3-8D8A-54F750B3A5F5}" destId="{CA3D93DE-21F1-416B-8531-2255D25CFF13}" srcOrd="2" destOrd="0" presId="urn:microsoft.com/office/officeart/2018/5/layout/IconLeafLabelList"/>
    <dgm:cxn modelId="{A7BEE794-59B7-49D5-A549-E71854CD34DE}" type="presParOf" srcId="{CA3D93DE-21F1-416B-8531-2255D25CFF13}" destId="{C81B06C8-BBF3-44F5-88A3-96063ABB9CA5}" srcOrd="0" destOrd="0" presId="urn:microsoft.com/office/officeart/2018/5/layout/IconLeafLabelList"/>
    <dgm:cxn modelId="{702E576F-02F1-4B2C-BACA-C667BF513ABE}" type="presParOf" srcId="{CA3D93DE-21F1-416B-8531-2255D25CFF13}" destId="{3C43F366-4F75-49F7-8B2E-B6A6D8E7E610}" srcOrd="1" destOrd="0" presId="urn:microsoft.com/office/officeart/2018/5/layout/IconLeafLabelList"/>
    <dgm:cxn modelId="{4DB924C3-311E-495D-852D-9DE9D648022C}" type="presParOf" srcId="{CA3D93DE-21F1-416B-8531-2255D25CFF13}" destId="{8FEE32BB-85CB-4859-879C-BC2DF80DB207}" srcOrd="2" destOrd="0" presId="urn:microsoft.com/office/officeart/2018/5/layout/IconLeafLabelList"/>
    <dgm:cxn modelId="{209E1003-E172-42A9-B943-9AD5920A7A7C}" type="presParOf" srcId="{CA3D93DE-21F1-416B-8531-2255D25CFF13}" destId="{CB3B2EC2-EE3A-47E8-8BCD-766DFC900D37}" srcOrd="3" destOrd="0" presId="urn:microsoft.com/office/officeart/2018/5/layout/IconLeafLabelList"/>
    <dgm:cxn modelId="{B112CE52-7A19-4381-AE45-6FD225F58B68}" type="presParOf" srcId="{68F7090D-ADBE-4DB3-8D8A-54F750B3A5F5}" destId="{B44824D7-345E-4DEE-BCBF-93501DFC1E06}" srcOrd="3" destOrd="0" presId="urn:microsoft.com/office/officeart/2018/5/layout/IconLeafLabelList"/>
    <dgm:cxn modelId="{C52EB7DD-C57E-4FD8-BCE0-86BCFA56E108}" type="presParOf" srcId="{68F7090D-ADBE-4DB3-8D8A-54F750B3A5F5}" destId="{FB68479A-3698-40BD-90A2-DA3457EB9A0B}" srcOrd="4" destOrd="0" presId="urn:microsoft.com/office/officeart/2018/5/layout/IconLeafLabelList"/>
    <dgm:cxn modelId="{4FA7F032-A418-491F-B5AB-82665881B024}" type="presParOf" srcId="{FB68479A-3698-40BD-90A2-DA3457EB9A0B}" destId="{E6013AF5-F5CF-40D1-BA0C-B5C701BF5AC2}" srcOrd="0" destOrd="0" presId="urn:microsoft.com/office/officeart/2018/5/layout/IconLeafLabelList"/>
    <dgm:cxn modelId="{25C05E3A-2623-4E54-9CFE-BB6A9A6C2A58}" type="presParOf" srcId="{FB68479A-3698-40BD-90A2-DA3457EB9A0B}" destId="{4B965E23-E00C-40AA-A3DA-E578D67D716F}" srcOrd="1" destOrd="0" presId="urn:microsoft.com/office/officeart/2018/5/layout/IconLeafLabelList"/>
    <dgm:cxn modelId="{1D38D76B-4292-4C7A-A8E2-BF625655449A}" type="presParOf" srcId="{FB68479A-3698-40BD-90A2-DA3457EB9A0B}" destId="{B09F7A62-0826-4549-A4D4-84AEEB12C32A}" srcOrd="2" destOrd="0" presId="urn:microsoft.com/office/officeart/2018/5/layout/IconLeafLabelList"/>
    <dgm:cxn modelId="{2B0C4E50-8B5E-4735-B694-B0E779BD6D73}" type="presParOf" srcId="{FB68479A-3698-40BD-90A2-DA3457EB9A0B}" destId="{18EF0310-A016-4426-853A-B9A6C38C37B6}" srcOrd="3" destOrd="0" presId="urn:microsoft.com/office/officeart/2018/5/layout/IconLeafLabelList"/>
    <dgm:cxn modelId="{70EBB0E7-871A-4907-9C24-0544DFBBD9FB}" type="presParOf" srcId="{68F7090D-ADBE-4DB3-8D8A-54F750B3A5F5}" destId="{52D3A649-AD4B-4CDF-A01F-688A5714E3A8}" srcOrd="5" destOrd="0" presId="urn:microsoft.com/office/officeart/2018/5/layout/IconLeafLabelList"/>
    <dgm:cxn modelId="{37022E98-FBA0-4CAC-8AC6-727BF272F3D3}" type="presParOf" srcId="{68F7090D-ADBE-4DB3-8D8A-54F750B3A5F5}" destId="{6518A077-4473-4EC1-9613-0C19D8969011}" srcOrd="6" destOrd="0" presId="urn:microsoft.com/office/officeart/2018/5/layout/IconLeafLabelList"/>
    <dgm:cxn modelId="{3CF319FA-3334-4B5F-B03B-A90E3F79F471}" type="presParOf" srcId="{6518A077-4473-4EC1-9613-0C19D8969011}" destId="{F40D7F5E-D3DE-47C3-ADA8-1A6643AD2F67}" srcOrd="0" destOrd="0" presId="urn:microsoft.com/office/officeart/2018/5/layout/IconLeafLabelList"/>
    <dgm:cxn modelId="{1AF24C8A-0B81-405F-A0EE-BA3B2A6FDE33}" type="presParOf" srcId="{6518A077-4473-4EC1-9613-0C19D8969011}" destId="{5412DF45-B7A8-4F30-AA87-BA19AA76B74A}" srcOrd="1" destOrd="0" presId="urn:microsoft.com/office/officeart/2018/5/layout/IconLeafLabelList"/>
    <dgm:cxn modelId="{B879D497-0C1B-4B64-BF21-C7F069DD3C63}" type="presParOf" srcId="{6518A077-4473-4EC1-9613-0C19D8969011}" destId="{66A86148-8D3C-44FA-9323-024D1F26B4E7}" srcOrd="2" destOrd="0" presId="urn:microsoft.com/office/officeart/2018/5/layout/IconLeafLabelList"/>
    <dgm:cxn modelId="{1ABC6F88-4720-46B7-9C87-3B12D750D015}" type="presParOf" srcId="{6518A077-4473-4EC1-9613-0C19D8969011}" destId="{9019E466-09CD-4DAC-8432-397D901618D9}" srcOrd="3" destOrd="0" presId="urn:microsoft.com/office/officeart/2018/5/layout/IconLeafLabelList"/>
    <dgm:cxn modelId="{66F4856E-39D7-41DF-B249-ED5C7169759D}" type="presParOf" srcId="{68F7090D-ADBE-4DB3-8D8A-54F750B3A5F5}" destId="{60229E34-64DC-4EEE-98E9-8EA44D03E292}" srcOrd="7" destOrd="0" presId="urn:microsoft.com/office/officeart/2018/5/layout/IconLeafLabelList"/>
    <dgm:cxn modelId="{5465FCD7-2A25-47F3-84E4-D98682910A3F}" type="presParOf" srcId="{68F7090D-ADBE-4DB3-8D8A-54F750B3A5F5}" destId="{401A9AEC-D982-4BD6-8C77-84B501094176}" srcOrd="8" destOrd="0" presId="urn:microsoft.com/office/officeart/2018/5/layout/IconLeafLabelList"/>
    <dgm:cxn modelId="{2CAFC5F8-E2DB-48BD-AE32-63B56C83649B}" type="presParOf" srcId="{401A9AEC-D982-4BD6-8C77-84B501094176}" destId="{7AD0A191-049D-4179-9505-06A5032DC7EA}" srcOrd="0" destOrd="0" presId="urn:microsoft.com/office/officeart/2018/5/layout/IconLeafLabelList"/>
    <dgm:cxn modelId="{45AC3610-13E0-4EEA-9725-8CABD74B5349}" type="presParOf" srcId="{401A9AEC-D982-4BD6-8C77-84B501094176}" destId="{63D0B1AA-E9C7-4475-B010-87006EC6E4B2}" srcOrd="1" destOrd="0" presId="urn:microsoft.com/office/officeart/2018/5/layout/IconLeafLabelList"/>
    <dgm:cxn modelId="{5CA00E77-0F63-484B-92E6-D91FB2FE0AB1}" type="presParOf" srcId="{401A9AEC-D982-4BD6-8C77-84B501094176}" destId="{C02A6E40-8107-4496-8367-7E87DE3AB9D1}" srcOrd="2" destOrd="0" presId="urn:microsoft.com/office/officeart/2018/5/layout/IconLeafLabelList"/>
    <dgm:cxn modelId="{7821A5F1-DDC0-4BD9-8783-152748B21DDB}" type="presParOf" srcId="{401A9AEC-D982-4BD6-8C77-84B501094176}" destId="{E09DE717-A72C-4199-BADC-ABBAD8BFE15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20C692-C8C2-4E8F-8B13-C678B0D464B7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084DEED5-4C76-44D5-AC0F-B2374C5E935E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A </a:t>
          </a:r>
          <a:r>
            <a:rPr lang="en-US" b="1" dirty="0"/>
            <a:t>solid </a:t>
          </a:r>
          <a:r>
            <a:rPr lang="en-US" dirty="0"/>
            <a:t>economics modeling tool</a:t>
          </a:r>
        </a:p>
      </dgm:t>
    </dgm:pt>
    <dgm:pt modelId="{E0A655FD-B616-42A5-9A29-C3E8D0933F3B}" type="parTrans" cxnId="{533766D7-AB9B-4874-AF40-5150D7B34BEA}">
      <dgm:prSet/>
      <dgm:spPr/>
      <dgm:t>
        <a:bodyPr/>
        <a:lstStyle/>
        <a:p>
          <a:endParaRPr lang="en-GB"/>
        </a:p>
      </dgm:t>
    </dgm:pt>
    <dgm:pt modelId="{22B593D1-FDA1-4AC7-92EA-9AA901A63EF8}" type="sibTrans" cxnId="{533766D7-AB9B-4874-AF40-5150D7B34BEA}">
      <dgm:prSet/>
      <dgm:spPr/>
      <dgm:t>
        <a:bodyPr/>
        <a:lstStyle/>
        <a:p>
          <a:endParaRPr lang="en-GB"/>
        </a:p>
      </dgm:t>
    </dgm:pt>
    <dgm:pt modelId="{274919E4-6AEE-4740-ADB5-E0F956794F23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 </a:t>
          </a:r>
          <a:endParaRPr lang="en-GB" dirty="0"/>
        </a:p>
      </dgm:t>
    </dgm:pt>
    <dgm:pt modelId="{609F6A24-FFB1-4E96-8274-B533649A239B}" type="parTrans" cxnId="{19E973EE-5FFF-4E6A-B218-48C94400E2AD}">
      <dgm:prSet/>
      <dgm:spPr/>
      <dgm:t>
        <a:bodyPr/>
        <a:lstStyle/>
        <a:p>
          <a:endParaRPr lang="en-GB"/>
        </a:p>
      </dgm:t>
    </dgm:pt>
    <dgm:pt modelId="{DC28AB28-EE7C-4517-B5FB-D54CF4A41E81}" type="sibTrans" cxnId="{19E973EE-5FFF-4E6A-B218-48C94400E2AD}">
      <dgm:prSet/>
      <dgm:spPr/>
      <dgm:t>
        <a:bodyPr/>
        <a:lstStyle/>
        <a:p>
          <a:endParaRPr lang="en-GB"/>
        </a:p>
      </dgm:t>
    </dgm:pt>
    <dgm:pt modelId="{7121D39F-A741-4FE1-A43B-C97ADB03272C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000" dirty="0"/>
            <a:t>- An accurate </a:t>
          </a:r>
          <a:r>
            <a:rPr lang="en-US" sz="2000" u="sng" dirty="0"/>
            <a:t>representation</a:t>
          </a:r>
          <a:r>
            <a:rPr lang="en-US" sz="2000" dirty="0"/>
            <a:t> of the economic situation </a:t>
          </a:r>
        </a:p>
        <a:p>
          <a:r>
            <a:rPr lang="en-US" sz="2000" dirty="0"/>
            <a:t>- The ability to make </a:t>
          </a:r>
          <a:r>
            <a:rPr lang="en-US" sz="2000" u="sng" dirty="0"/>
            <a:t>educated Buy and Sell decisions </a:t>
          </a:r>
          <a:endParaRPr lang="en-GB" sz="2000" u="sng" dirty="0"/>
        </a:p>
      </dgm:t>
    </dgm:pt>
    <dgm:pt modelId="{5DC0A5D8-4660-4FDC-B475-E33542A6CCF5}" type="parTrans" cxnId="{074E68A6-6929-4939-8C52-0B82BF3BDD1C}">
      <dgm:prSet/>
      <dgm:spPr/>
      <dgm:t>
        <a:bodyPr/>
        <a:lstStyle/>
        <a:p>
          <a:endParaRPr lang="en-GB"/>
        </a:p>
      </dgm:t>
    </dgm:pt>
    <dgm:pt modelId="{7E53161E-FA7A-41BB-9BD1-CD8BCD69AC99}" type="sibTrans" cxnId="{074E68A6-6929-4939-8C52-0B82BF3BDD1C}">
      <dgm:prSet/>
      <dgm:spPr/>
      <dgm:t>
        <a:bodyPr/>
        <a:lstStyle/>
        <a:p>
          <a:endParaRPr lang="en-GB"/>
        </a:p>
      </dgm:t>
    </dgm:pt>
    <dgm:pt modelId="{DB922979-3E5A-480A-B16D-ADB14F78F27D}" type="pres">
      <dgm:prSet presAssocID="{CC20C692-C8C2-4E8F-8B13-C678B0D464B7}" presName="Name0" presStyleCnt="0">
        <dgm:presLayoutVars>
          <dgm:dir/>
          <dgm:resizeHandles val="exact"/>
        </dgm:presLayoutVars>
      </dgm:prSet>
      <dgm:spPr/>
    </dgm:pt>
    <dgm:pt modelId="{104D1037-A102-4F13-9AB9-F5A3EEA49140}" type="pres">
      <dgm:prSet presAssocID="{CC20C692-C8C2-4E8F-8B13-C678B0D464B7}" presName="vNodes" presStyleCnt="0"/>
      <dgm:spPr/>
    </dgm:pt>
    <dgm:pt modelId="{4C3CC8F5-848A-4AC2-82CA-4975F289C975}" type="pres">
      <dgm:prSet presAssocID="{084DEED5-4C76-44D5-AC0F-B2374C5E935E}" presName="node" presStyleLbl="node1" presStyleIdx="0" presStyleCnt="3" custScaleX="304161" custScaleY="304161">
        <dgm:presLayoutVars>
          <dgm:bulletEnabled val="1"/>
        </dgm:presLayoutVars>
      </dgm:prSet>
      <dgm:spPr/>
    </dgm:pt>
    <dgm:pt modelId="{F991E055-0BA4-4A59-A5DF-2A9B8BFF7D4A}" type="pres">
      <dgm:prSet presAssocID="{22B593D1-FDA1-4AC7-92EA-9AA901A63EF8}" presName="spacerT" presStyleCnt="0"/>
      <dgm:spPr/>
    </dgm:pt>
    <dgm:pt modelId="{1D637276-8287-47FE-8AF4-77984158D903}" type="pres">
      <dgm:prSet presAssocID="{22B593D1-FDA1-4AC7-92EA-9AA901A63EF8}" presName="sibTrans" presStyleLbl="sibTrans2D1" presStyleIdx="0" presStyleCnt="2" custScaleX="191213" custScaleY="191212"/>
      <dgm:spPr/>
    </dgm:pt>
    <dgm:pt modelId="{619552BF-8913-4434-81B7-76FEFE7A2327}" type="pres">
      <dgm:prSet presAssocID="{22B593D1-FDA1-4AC7-92EA-9AA901A63EF8}" presName="spacerB" presStyleCnt="0"/>
      <dgm:spPr/>
    </dgm:pt>
    <dgm:pt modelId="{B114EC9E-7818-46FA-B06D-6A017BE8A102}" type="pres">
      <dgm:prSet presAssocID="{274919E4-6AEE-4740-ADB5-E0F956794F23}" presName="node" presStyleLbl="node1" presStyleIdx="1" presStyleCnt="3" custScaleX="304161" custScaleY="304161">
        <dgm:presLayoutVars>
          <dgm:bulletEnabled val="1"/>
        </dgm:presLayoutVars>
      </dgm:prSet>
      <dgm:spPr/>
    </dgm:pt>
    <dgm:pt modelId="{3D3FA3E5-50BE-4CC8-B8C7-0A5A70EEA87D}" type="pres">
      <dgm:prSet presAssocID="{CC20C692-C8C2-4E8F-8B13-C678B0D464B7}" presName="sibTransLast" presStyleLbl="sibTrans2D1" presStyleIdx="1" presStyleCnt="2" custScaleX="146809" custScaleY="308963"/>
      <dgm:spPr/>
    </dgm:pt>
    <dgm:pt modelId="{15F60E3F-C400-4A34-A267-5B4DF62DC871}" type="pres">
      <dgm:prSet presAssocID="{CC20C692-C8C2-4E8F-8B13-C678B0D464B7}" presName="connectorText" presStyleLbl="sibTrans2D1" presStyleIdx="1" presStyleCnt="2"/>
      <dgm:spPr/>
    </dgm:pt>
    <dgm:pt modelId="{D54A2924-DB69-49E4-9553-CDDA13E7E860}" type="pres">
      <dgm:prSet presAssocID="{CC20C692-C8C2-4E8F-8B13-C678B0D464B7}" presName="lastNode" presStyleLbl="node1" presStyleIdx="2" presStyleCnt="3" custScaleX="292800" custScaleY="196055" custLinFactX="58475" custLinFactNeighborX="100000" custLinFactNeighborY="2510">
        <dgm:presLayoutVars>
          <dgm:bulletEnabled val="1"/>
        </dgm:presLayoutVars>
      </dgm:prSet>
      <dgm:spPr/>
    </dgm:pt>
  </dgm:ptLst>
  <dgm:cxnLst>
    <dgm:cxn modelId="{056D0265-BD99-4945-AC69-BCDD12F1A2D5}" type="presOf" srcId="{DC28AB28-EE7C-4517-B5FB-D54CF4A41E81}" destId="{3D3FA3E5-50BE-4CC8-B8C7-0A5A70EEA87D}" srcOrd="0" destOrd="0" presId="urn:microsoft.com/office/officeart/2005/8/layout/equation2"/>
    <dgm:cxn modelId="{988C1947-8081-4194-925A-97CB92F63CED}" type="presOf" srcId="{7121D39F-A741-4FE1-A43B-C97ADB03272C}" destId="{D54A2924-DB69-49E4-9553-CDDA13E7E860}" srcOrd="0" destOrd="0" presId="urn:microsoft.com/office/officeart/2005/8/layout/equation2"/>
    <dgm:cxn modelId="{279FD573-D40A-44F4-B4E7-180551F8FEBA}" type="presOf" srcId="{274919E4-6AEE-4740-ADB5-E0F956794F23}" destId="{B114EC9E-7818-46FA-B06D-6A017BE8A102}" srcOrd="0" destOrd="0" presId="urn:microsoft.com/office/officeart/2005/8/layout/equation2"/>
    <dgm:cxn modelId="{7375C28D-3259-4316-9910-8084ED940F2E}" type="presOf" srcId="{084DEED5-4C76-44D5-AC0F-B2374C5E935E}" destId="{4C3CC8F5-848A-4AC2-82CA-4975F289C975}" srcOrd="0" destOrd="0" presId="urn:microsoft.com/office/officeart/2005/8/layout/equation2"/>
    <dgm:cxn modelId="{B03615A6-47BE-4C94-B730-F4AAEAB13C98}" type="presOf" srcId="{CC20C692-C8C2-4E8F-8B13-C678B0D464B7}" destId="{DB922979-3E5A-480A-B16D-ADB14F78F27D}" srcOrd="0" destOrd="0" presId="urn:microsoft.com/office/officeart/2005/8/layout/equation2"/>
    <dgm:cxn modelId="{074E68A6-6929-4939-8C52-0B82BF3BDD1C}" srcId="{CC20C692-C8C2-4E8F-8B13-C678B0D464B7}" destId="{7121D39F-A741-4FE1-A43B-C97ADB03272C}" srcOrd="2" destOrd="0" parTransId="{5DC0A5D8-4660-4FDC-B475-E33542A6CCF5}" sibTransId="{7E53161E-FA7A-41BB-9BD1-CD8BCD69AC99}"/>
    <dgm:cxn modelId="{E36EBFAC-BEE5-4869-B7A3-E2102B9087FF}" type="presOf" srcId="{DC28AB28-EE7C-4517-B5FB-D54CF4A41E81}" destId="{15F60E3F-C400-4A34-A267-5B4DF62DC871}" srcOrd="1" destOrd="0" presId="urn:microsoft.com/office/officeart/2005/8/layout/equation2"/>
    <dgm:cxn modelId="{533766D7-AB9B-4874-AF40-5150D7B34BEA}" srcId="{CC20C692-C8C2-4E8F-8B13-C678B0D464B7}" destId="{084DEED5-4C76-44D5-AC0F-B2374C5E935E}" srcOrd="0" destOrd="0" parTransId="{E0A655FD-B616-42A5-9A29-C3E8D0933F3B}" sibTransId="{22B593D1-FDA1-4AC7-92EA-9AA901A63EF8}"/>
    <dgm:cxn modelId="{19E973EE-5FFF-4E6A-B218-48C94400E2AD}" srcId="{CC20C692-C8C2-4E8F-8B13-C678B0D464B7}" destId="{274919E4-6AEE-4740-ADB5-E0F956794F23}" srcOrd="1" destOrd="0" parTransId="{609F6A24-FFB1-4E96-8274-B533649A239B}" sibTransId="{DC28AB28-EE7C-4517-B5FB-D54CF4A41E81}"/>
    <dgm:cxn modelId="{EDF884F4-C5D2-41A7-B3A8-5F1A66A1AB0D}" type="presOf" srcId="{22B593D1-FDA1-4AC7-92EA-9AA901A63EF8}" destId="{1D637276-8287-47FE-8AF4-77984158D903}" srcOrd="0" destOrd="0" presId="urn:microsoft.com/office/officeart/2005/8/layout/equation2"/>
    <dgm:cxn modelId="{903A102E-B375-425F-9F2D-DB3765F9E0FF}" type="presParOf" srcId="{DB922979-3E5A-480A-B16D-ADB14F78F27D}" destId="{104D1037-A102-4F13-9AB9-F5A3EEA49140}" srcOrd="0" destOrd="0" presId="urn:microsoft.com/office/officeart/2005/8/layout/equation2"/>
    <dgm:cxn modelId="{2B609241-83D0-4448-984C-1B27C944A3D8}" type="presParOf" srcId="{104D1037-A102-4F13-9AB9-F5A3EEA49140}" destId="{4C3CC8F5-848A-4AC2-82CA-4975F289C975}" srcOrd="0" destOrd="0" presId="urn:microsoft.com/office/officeart/2005/8/layout/equation2"/>
    <dgm:cxn modelId="{4895A876-1D1E-4F38-A528-EB8F3C6A9B00}" type="presParOf" srcId="{104D1037-A102-4F13-9AB9-F5A3EEA49140}" destId="{F991E055-0BA4-4A59-A5DF-2A9B8BFF7D4A}" srcOrd="1" destOrd="0" presId="urn:microsoft.com/office/officeart/2005/8/layout/equation2"/>
    <dgm:cxn modelId="{D1506228-0BF6-4743-BCED-62A8277AA3F4}" type="presParOf" srcId="{104D1037-A102-4F13-9AB9-F5A3EEA49140}" destId="{1D637276-8287-47FE-8AF4-77984158D903}" srcOrd="2" destOrd="0" presId="urn:microsoft.com/office/officeart/2005/8/layout/equation2"/>
    <dgm:cxn modelId="{808C53EB-45F7-4B39-A7FD-262226AB3391}" type="presParOf" srcId="{104D1037-A102-4F13-9AB9-F5A3EEA49140}" destId="{619552BF-8913-4434-81B7-76FEFE7A2327}" srcOrd="3" destOrd="0" presId="urn:microsoft.com/office/officeart/2005/8/layout/equation2"/>
    <dgm:cxn modelId="{6424DABF-142C-4E2B-99D9-94473467C4E0}" type="presParOf" srcId="{104D1037-A102-4F13-9AB9-F5A3EEA49140}" destId="{B114EC9E-7818-46FA-B06D-6A017BE8A102}" srcOrd="4" destOrd="0" presId="urn:microsoft.com/office/officeart/2005/8/layout/equation2"/>
    <dgm:cxn modelId="{D8220981-EAA0-42AC-9EE1-DBF12D92979A}" type="presParOf" srcId="{DB922979-3E5A-480A-B16D-ADB14F78F27D}" destId="{3D3FA3E5-50BE-4CC8-B8C7-0A5A70EEA87D}" srcOrd="1" destOrd="0" presId="urn:microsoft.com/office/officeart/2005/8/layout/equation2"/>
    <dgm:cxn modelId="{7C2B8595-D8A3-40E8-AAC5-68C7A51B6EC2}" type="presParOf" srcId="{3D3FA3E5-50BE-4CC8-B8C7-0A5A70EEA87D}" destId="{15F60E3F-C400-4A34-A267-5B4DF62DC871}" srcOrd="0" destOrd="0" presId="urn:microsoft.com/office/officeart/2005/8/layout/equation2"/>
    <dgm:cxn modelId="{C811F15F-EF74-4BDF-914A-CB84A4132854}" type="presParOf" srcId="{DB922979-3E5A-480A-B16D-ADB14F78F27D}" destId="{D54A2924-DB69-49E4-9553-CDDA13E7E86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51BA38-E0D1-4371-A562-EE95E3C7E1DD}">
      <dsp:nvSpPr>
        <dsp:cNvPr id="0" name=""/>
        <dsp:cNvSpPr/>
      </dsp:nvSpPr>
      <dsp:spPr>
        <a:xfrm>
          <a:off x="582437" y="16769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68627-4746-4FBE-99C1-AA704F777B06}">
      <dsp:nvSpPr>
        <dsp:cNvPr id="0" name=""/>
        <dsp:cNvSpPr/>
      </dsp:nvSpPr>
      <dsp:spPr>
        <a:xfrm>
          <a:off x="816437" y="40170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F79CC-4B9F-4797-BD55-336284C4E7D4}">
      <dsp:nvSpPr>
        <dsp:cNvPr id="0" name=""/>
        <dsp:cNvSpPr/>
      </dsp:nvSpPr>
      <dsp:spPr>
        <a:xfrm>
          <a:off x="231437" y="1607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Why algorithmic trading?</a:t>
          </a:r>
        </a:p>
      </dsp:txBody>
      <dsp:txXfrm>
        <a:off x="231437" y="1607700"/>
        <a:ext cx="1800000" cy="720000"/>
      </dsp:txXfrm>
    </dsp:sp>
    <dsp:sp modelId="{C81B06C8-BBF3-44F5-88A3-96063ABB9CA5}">
      <dsp:nvSpPr>
        <dsp:cNvPr id="0" name=""/>
        <dsp:cNvSpPr/>
      </dsp:nvSpPr>
      <dsp:spPr>
        <a:xfrm>
          <a:off x="2697437" y="16769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43F366-4F75-49F7-8B2E-B6A6D8E7E610}">
      <dsp:nvSpPr>
        <dsp:cNvPr id="0" name=""/>
        <dsp:cNvSpPr/>
      </dsp:nvSpPr>
      <dsp:spPr>
        <a:xfrm>
          <a:off x="2931437" y="401700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2EC2-EE3A-47E8-8BCD-766DFC900D37}">
      <dsp:nvSpPr>
        <dsp:cNvPr id="0" name=""/>
        <dsp:cNvSpPr/>
      </dsp:nvSpPr>
      <dsp:spPr>
        <a:xfrm>
          <a:off x="2346437" y="1607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The concept</a:t>
          </a:r>
        </a:p>
      </dsp:txBody>
      <dsp:txXfrm>
        <a:off x="2346437" y="1607700"/>
        <a:ext cx="1800000" cy="720000"/>
      </dsp:txXfrm>
    </dsp:sp>
    <dsp:sp modelId="{E6013AF5-F5CF-40D1-BA0C-B5C701BF5AC2}">
      <dsp:nvSpPr>
        <dsp:cNvPr id="0" name=""/>
        <dsp:cNvSpPr/>
      </dsp:nvSpPr>
      <dsp:spPr>
        <a:xfrm>
          <a:off x="4812437" y="16769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65E23-E00C-40AA-A3DA-E578D67D716F}">
      <dsp:nvSpPr>
        <dsp:cNvPr id="0" name=""/>
        <dsp:cNvSpPr/>
      </dsp:nvSpPr>
      <dsp:spPr>
        <a:xfrm>
          <a:off x="5046437" y="401700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F0310-A016-4426-853A-B9A6C38C37B6}">
      <dsp:nvSpPr>
        <dsp:cNvPr id="0" name=""/>
        <dsp:cNvSpPr/>
      </dsp:nvSpPr>
      <dsp:spPr>
        <a:xfrm>
          <a:off x="4461437" y="1607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Technical analysis</a:t>
          </a:r>
        </a:p>
      </dsp:txBody>
      <dsp:txXfrm>
        <a:off x="4461437" y="1607700"/>
        <a:ext cx="1800000" cy="720000"/>
      </dsp:txXfrm>
    </dsp:sp>
    <dsp:sp modelId="{F40D7F5E-D3DE-47C3-ADA8-1A6643AD2F67}">
      <dsp:nvSpPr>
        <dsp:cNvPr id="0" name=""/>
        <dsp:cNvSpPr/>
      </dsp:nvSpPr>
      <dsp:spPr>
        <a:xfrm>
          <a:off x="1639937" y="2777700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2DF45-B7A8-4F30-AA87-BA19AA76B74A}">
      <dsp:nvSpPr>
        <dsp:cNvPr id="0" name=""/>
        <dsp:cNvSpPr/>
      </dsp:nvSpPr>
      <dsp:spPr>
        <a:xfrm>
          <a:off x="1873937" y="3011700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9E466-09CD-4DAC-8432-397D901618D9}">
      <dsp:nvSpPr>
        <dsp:cNvPr id="0" name=""/>
        <dsp:cNvSpPr/>
      </dsp:nvSpPr>
      <dsp:spPr>
        <a:xfrm>
          <a:off x="1288937" y="4217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Fundamental analysis</a:t>
          </a:r>
        </a:p>
      </dsp:txBody>
      <dsp:txXfrm>
        <a:off x="1288937" y="4217700"/>
        <a:ext cx="1800000" cy="720000"/>
      </dsp:txXfrm>
    </dsp:sp>
    <dsp:sp modelId="{7AD0A191-049D-4179-9505-06A5032DC7EA}">
      <dsp:nvSpPr>
        <dsp:cNvPr id="0" name=""/>
        <dsp:cNvSpPr/>
      </dsp:nvSpPr>
      <dsp:spPr>
        <a:xfrm>
          <a:off x="3754937" y="2777700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D0B1AA-E9C7-4475-B010-87006EC6E4B2}">
      <dsp:nvSpPr>
        <dsp:cNvPr id="0" name=""/>
        <dsp:cNvSpPr/>
      </dsp:nvSpPr>
      <dsp:spPr>
        <a:xfrm>
          <a:off x="3988937" y="3011700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717-A72C-4199-BADC-ABBAD8BFE15A}">
      <dsp:nvSpPr>
        <dsp:cNvPr id="0" name=""/>
        <dsp:cNvSpPr/>
      </dsp:nvSpPr>
      <dsp:spPr>
        <a:xfrm>
          <a:off x="3403937" y="4217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What’s next?</a:t>
          </a:r>
        </a:p>
      </dsp:txBody>
      <dsp:txXfrm>
        <a:off x="3403937" y="4217700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CC8F5-848A-4AC2-82CA-4975F289C975}">
      <dsp:nvSpPr>
        <dsp:cNvPr id="0" name=""/>
        <dsp:cNvSpPr/>
      </dsp:nvSpPr>
      <dsp:spPr>
        <a:xfrm>
          <a:off x="689351" y="1170"/>
          <a:ext cx="1887263" cy="18872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 </a:t>
          </a:r>
          <a:r>
            <a:rPr lang="en-US" sz="2200" b="1" kern="1200" dirty="0"/>
            <a:t>solid </a:t>
          </a:r>
          <a:r>
            <a:rPr lang="en-US" sz="2200" kern="1200" dirty="0"/>
            <a:t>economics modeling tool</a:t>
          </a:r>
        </a:p>
      </dsp:txBody>
      <dsp:txXfrm>
        <a:off x="965734" y="277553"/>
        <a:ext cx="1334497" cy="1334497"/>
      </dsp:txXfrm>
    </dsp:sp>
    <dsp:sp modelId="{1D637276-8287-47FE-8AF4-77984158D903}">
      <dsp:nvSpPr>
        <dsp:cNvPr id="0" name=""/>
        <dsp:cNvSpPr/>
      </dsp:nvSpPr>
      <dsp:spPr>
        <a:xfrm>
          <a:off x="1288915" y="1938817"/>
          <a:ext cx="688136" cy="68813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1380127" y="2201959"/>
        <a:ext cx="505712" cy="161848"/>
      </dsp:txXfrm>
    </dsp:sp>
    <dsp:sp modelId="{B114EC9E-7818-46FA-B06D-6A017BE8A102}">
      <dsp:nvSpPr>
        <dsp:cNvPr id="0" name=""/>
        <dsp:cNvSpPr/>
      </dsp:nvSpPr>
      <dsp:spPr>
        <a:xfrm>
          <a:off x="689351" y="2677333"/>
          <a:ext cx="1887263" cy="188726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</a:t>
          </a:r>
          <a:endParaRPr lang="en-GB" sz="2200" kern="1200" dirty="0"/>
        </a:p>
      </dsp:txBody>
      <dsp:txXfrm>
        <a:off x="965734" y="2953716"/>
        <a:ext cx="1334497" cy="1334497"/>
      </dsp:txXfrm>
    </dsp:sp>
    <dsp:sp modelId="{3D3FA3E5-50BE-4CC8-B8C7-0A5A70EEA87D}">
      <dsp:nvSpPr>
        <dsp:cNvPr id="0" name=""/>
        <dsp:cNvSpPr/>
      </dsp:nvSpPr>
      <dsp:spPr>
        <a:xfrm rot="28016">
          <a:off x="2710339" y="1938457"/>
          <a:ext cx="826181" cy="7131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2710343" y="2080214"/>
        <a:ext cx="612237" cy="427888"/>
      </dsp:txXfrm>
    </dsp:sp>
    <dsp:sp modelId="{D54A2924-DB69-49E4-9553-CDDA13E7E860}">
      <dsp:nvSpPr>
        <dsp:cNvPr id="0" name=""/>
        <dsp:cNvSpPr/>
      </dsp:nvSpPr>
      <dsp:spPr>
        <a:xfrm>
          <a:off x="3638256" y="1097546"/>
          <a:ext cx="3633541" cy="24329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An accurate </a:t>
          </a:r>
          <a:r>
            <a:rPr lang="en-US" sz="2000" u="sng" kern="1200" dirty="0"/>
            <a:t>representation</a:t>
          </a:r>
          <a:r>
            <a:rPr lang="en-US" sz="2000" kern="1200" dirty="0"/>
            <a:t> of the economic situation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The ability to make </a:t>
          </a:r>
          <a:r>
            <a:rPr lang="en-US" sz="2000" u="sng" kern="1200" dirty="0"/>
            <a:t>educated Buy and Sell decisions </a:t>
          </a:r>
          <a:endParaRPr lang="en-GB" sz="2000" u="sng" kern="1200" dirty="0"/>
        </a:p>
      </dsp:txBody>
      <dsp:txXfrm>
        <a:off x="4170376" y="1453846"/>
        <a:ext cx="2569301" cy="1720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B1E25-00C5-4EAC-9C94-DC9181D49B0A}" type="datetimeFigureOut">
              <a:rPr lang="en-GB" smtClean="0"/>
              <a:t>19/12/2018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BD176-38CD-42C8-ABD5-81EA10BD0D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369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47E6-1042-4664-92D5-6DB353D19151}" type="datetime1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1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540AA-D365-4CC5-B377-BD8B51B24780}" type="datetime1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60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45FA-986C-4254-AD4C-BE06E62F097E}" type="datetime1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316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CE74-C9B1-4ADA-8EDB-F9E94BB92DEB}" type="datetime1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88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2C00-E7CE-4796-B077-4625DB5451F1}" type="datetime1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94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E9A7C-387F-4E9C-B0C5-AE552E6F1000}" type="datetime1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593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822A2-4B2A-45B9-AB3A-0DC79B2EA474}" type="datetime1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31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DE124-159C-4C54-A062-726D3CC496F3}" type="datetime1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194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EBDC-32F0-4D53-9843-2DF637ADB2D0}" type="datetime1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85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256A-1F9D-4AD5-9728-3BDBE9DCBA4B}" type="datetime1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132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0DB4-AC4B-4E97-A837-ED2F79BA2534}" type="datetime1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21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6D60-AEAE-4964-9C83-7EB1786144CF}" type="datetime1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5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2A2AD-5578-4288-BF03-EC1F340CBAA2}" type="datetime1">
              <a:rPr lang="en-US" smtClean="0"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39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62180-412D-4D6F-95CF-6901CF837652}" type="datetime1">
              <a:rPr lang="en-US" smtClean="0"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37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B103-C3CB-4912-AB67-1976FF385CD8}" type="datetime1">
              <a:rPr lang="en-US" smtClean="0"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43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9770-FDDF-4F3A-8FF4-3672A933E917}" type="datetime1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006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433D-D88F-4E24-A820-5081B51216E4}" type="datetime1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8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F4432B0-7603-4918-B9B5-7E31F4A66453}" type="datetime1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8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sv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6ADF55-6623-403D-98C3-C6C3551E43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104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DC715E4-8C69-4333-A6F9-2B08AAB0B5C1}"/>
              </a:ext>
            </a:extLst>
          </p:cNvPr>
          <p:cNvGrpSpPr/>
          <p:nvPr/>
        </p:nvGrpSpPr>
        <p:grpSpPr>
          <a:xfrm>
            <a:off x="7957407" y="1784412"/>
            <a:ext cx="4070294" cy="3893295"/>
            <a:chOff x="7957407" y="1784412"/>
            <a:chExt cx="4070294" cy="3893295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1B74137-3286-40BF-9377-DF335C972F26}"/>
                </a:ext>
              </a:extLst>
            </p:cNvPr>
            <p:cNvSpPr/>
            <p:nvPr/>
          </p:nvSpPr>
          <p:spPr>
            <a:xfrm>
              <a:off x="8242501" y="1784412"/>
              <a:ext cx="3662301" cy="389329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952A09A-8A14-4945-BAEF-7243C4E282FA}"/>
                </a:ext>
              </a:extLst>
            </p:cNvPr>
            <p:cNvSpPr/>
            <p:nvPr/>
          </p:nvSpPr>
          <p:spPr>
            <a:xfrm>
              <a:off x="7957407" y="2039693"/>
              <a:ext cx="3417903" cy="77235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Twitter data</a:t>
              </a:r>
              <a:endParaRPr lang="en-GB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4C0C133-9F24-4953-92D4-FDC125C807F2}"/>
                </a:ext>
              </a:extLst>
            </p:cNvPr>
            <p:cNvSpPr/>
            <p:nvPr/>
          </p:nvSpPr>
          <p:spPr>
            <a:xfrm>
              <a:off x="8609798" y="2867103"/>
              <a:ext cx="3417903" cy="77235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Google trends</a:t>
              </a:r>
              <a:endParaRPr lang="en-GB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E728F68-AA77-41DA-8531-FB91BA01016F}"/>
                </a:ext>
              </a:extLst>
            </p:cNvPr>
            <p:cNvSpPr/>
            <p:nvPr/>
          </p:nvSpPr>
          <p:spPr>
            <a:xfrm>
              <a:off x="8542842" y="3691232"/>
              <a:ext cx="3417903" cy="77235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Market news</a:t>
              </a:r>
              <a:endParaRPr lang="en-GB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DDF862A-4DCB-43C0-8904-A86E5F514B0B}"/>
                </a:ext>
              </a:extLst>
            </p:cNvPr>
            <p:cNvSpPr/>
            <p:nvPr/>
          </p:nvSpPr>
          <p:spPr>
            <a:xfrm>
              <a:off x="8466858" y="4515361"/>
              <a:ext cx="3417903" cy="77235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…</a:t>
              </a:r>
              <a:endParaRPr lang="en-GB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3903F39-4C78-46CD-8691-2C3C844AA1FB}"/>
              </a:ext>
            </a:extLst>
          </p:cNvPr>
          <p:cNvGrpSpPr/>
          <p:nvPr/>
        </p:nvGrpSpPr>
        <p:grpSpPr>
          <a:xfrm>
            <a:off x="1113915" y="1784412"/>
            <a:ext cx="4170036" cy="3893295"/>
            <a:chOff x="1113915" y="1784412"/>
            <a:chExt cx="4170036" cy="389329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502487A-4471-411A-A8A2-2321FF528B66}"/>
                </a:ext>
              </a:extLst>
            </p:cNvPr>
            <p:cNvSpPr/>
            <p:nvPr/>
          </p:nvSpPr>
          <p:spPr>
            <a:xfrm>
              <a:off x="1615736" y="1784412"/>
              <a:ext cx="3662301" cy="389329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48174B-9644-4274-AE3B-D1A6AFAB2652}"/>
                </a:ext>
              </a:extLst>
            </p:cNvPr>
            <p:cNvSpPr/>
            <p:nvPr/>
          </p:nvSpPr>
          <p:spPr>
            <a:xfrm>
              <a:off x="1749575" y="2034535"/>
              <a:ext cx="3417903" cy="77235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Market opening and closing prices</a:t>
              </a:r>
              <a:endParaRPr lang="en-GB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0B73FEA-FA2C-4A1E-BEC8-E1ECD95C69C5}"/>
                </a:ext>
              </a:extLst>
            </p:cNvPr>
            <p:cNvSpPr/>
            <p:nvPr/>
          </p:nvSpPr>
          <p:spPr>
            <a:xfrm>
              <a:off x="1113915" y="2867103"/>
              <a:ext cx="3417903" cy="77235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Daily high - low</a:t>
              </a:r>
              <a:endParaRPr lang="en-GB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D0E0BF5-26B0-4BB4-9A01-959306F5D0EA}"/>
                </a:ext>
              </a:extLst>
            </p:cNvPr>
            <p:cNvSpPr/>
            <p:nvPr/>
          </p:nvSpPr>
          <p:spPr>
            <a:xfrm>
              <a:off x="1273110" y="3691232"/>
              <a:ext cx="3417903" cy="77235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Market volume</a:t>
              </a:r>
              <a:endParaRPr lang="en-GB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B77EDB8-C788-4607-B866-E98EA57FC226}"/>
                </a:ext>
              </a:extLst>
            </p:cNvPr>
            <p:cNvSpPr/>
            <p:nvPr/>
          </p:nvSpPr>
          <p:spPr>
            <a:xfrm>
              <a:off x="1749575" y="4412575"/>
              <a:ext cx="3417903" cy="77235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Dow Jones index</a:t>
              </a:r>
              <a:endParaRPr lang="en-GB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0C788C1-79F3-44DB-9AAB-1C32E8D4A3FD}"/>
                </a:ext>
              </a:extLst>
            </p:cNvPr>
            <p:cNvSpPr/>
            <p:nvPr/>
          </p:nvSpPr>
          <p:spPr>
            <a:xfrm>
              <a:off x="1866048" y="4905350"/>
              <a:ext cx="3417903" cy="77235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…</a:t>
              </a:r>
              <a:endParaRPr lang="en-GB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9007E03-A3FA-4AA9-9A93-A950E0005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4276" y="1294295"/>
            <a:ext cx="4886914" cy="4886914"/>
          </a:xfrm>
          <a:prstGeom prst="ellipse">
            <a:avLst/>
          </a:prstGeom>
          <a:effectLst>
            <a:softEdge rad="190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7A0722-EFDA-4232-9DC4-729DBB1D8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048" y="115860"/>
            <a:ext cx="10018713" cy="1044605"/>
          </a:xfrm>
        </p:spPr>
        <p:txBody>
          <a:bodyPr/>
          <a:lstStyle/>
          <a:p>
            <a:r>
              <a:rPr lang="en-US" dirty="0"/>
              <a:t>Collecting information from various sources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0162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6D174-B221-4341-9EFD-94157516D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79773"/>
            <a:ext cx="10018713" cy="1752599"/>
          </a:xfrm>
        </p:spPr>
        <p:txBody>
          <a:bodyPr>
            <a:normAutofit/>
          </a:bodyPr>
          <a:lstStyle/>
          <a:p>
            <a:r>
              <a:rPr lang="en-US" sz="3600" dirty="0"/>
              <a:t>Combining the knowledge of all data source and indicators</a:t>
            </a:r>
            <a:endParaRPr lang="en-GB" sz="3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DCDFC-D56E-4549-BA5B-9C90CD2BBD32}"/>
              </a:ext>
            </a:extLst>
          </p:cNvPr>
          <p:cNvSpPr txBox="1">
            <a:spLocks/>
          </p:cNvSpPr>
          <p:nvPr/>
        </p:nvSpPr>
        <p:spPr>
          <a:xfrm>
            <a:off x="1484311" y="5007055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Make </a:t>
            </a:r>
            <a:r>
              <a:rPr lang="en-US" sz="3600" dirty="0">
                <a:solidFill>
                  <a:schemeClr val="accent2"/>
                </a:solidFill>
              </a:rPr>
              <a:t>buy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FF0000"/>
                </a:solidFill>
              </a:rPr>
              <a:t>sell</a:t>
            </a:r>
            <a:r>
              <a:rPr lang="en-US" sz="3600" dirty="0"/>
              <a:t> decisions when the information gathered reach a consensus</a:t>
            </a:r>
            <a:endParaRPr lang="en-GB" sz="3600" dirty="0"/>
          </a:p>
        </p:txBody>
      </p:sp>
      <p:pic>
        <p:nvPicPr>
          <p:cNvPr id="3074" name="Picture 2" descr="Consensus Oriented Decision Making Model by Tim Hartnett | ToolsHero">
            <a:extLst>
              <a:ext uri="{FF2B5EF4-FFF2-40B4-BE49-F238E27FC236}">
                <a16:creationId xmlns:a16="http://schemas.microsoft.com/office/drawing/2014/main" id="{DF2A26A1-1346-446E-8D77-6E798E42A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204" y="1850945"/>
            <a:ext cx="66294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B29A708A-3B13-4231-8086-8BD341E46BD9}"/>
              </a:ext>
            </a:extLst>
          </p:cNvPr>
          <p:cNvSpPr/>
          <p:nvPr/>
        </p:nvSpPr>
        <p:spPr>
          <a:xfrm>
            <a:off x="5767525" y="2449224"/>
            <a:ext cx="810829" cy="568171"/>
          </a:xfrm>
          <a:prstGeom prst="wedgeEllipseCallou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Buy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53028F50-D537-4519-B58B-598BF5285359}"/>
              </a:ext>
            </a:extLst>
          </p:cNvPr>
          <p:cNvSpPr/>
          <p:nvPr/>
        </p:nvSpPr>
        <p:spPr>
          <a:xfrm>
            <a:off x="6372687" y="2626335"/>
            <a:ext cx="810829" cy="568171"/>
          </a:xfrm>
          <a:prstGeom prst="wedgeEllipseCallout">
            <a:avLst>
              <a:gd name="adj1" fmla="val -19738"/>
              <a:gd name="adj2" fmla="val 68750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Buy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E82D8F7F-CD5F-4078-9EA9-A2A6B3474B6E}"/>
              </a:ext>
            </a:extLst>
          </p:cNvPr>
          <p:cNvSpPr/>
          <p:nvPr/>
        </p:nvSpPr>
        <p:spPr>
          <a:xfrm>
            <a:off x="6979329" y="2359211"/>
            <a:ext cx="810829" cy="568171"/>
          </a:xfrm>
          <a:prstGeom prst="wedgeEllipseCallout">
            <a:avLst>
              <a:gd name="adj1" fmla="val -8789"/>
              <a:gd name="adj2" fmla="val 64062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Buy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7BD3A49A-7B1B-4064-BB9F-AF0AAC57A11F}"/>
              </a:ext>
            </a:extLst>
          </p:cNvPr>
          <p:cNvSpPr/>
          <p:nvPr/>
        </p:nvSpPr>
        <p:spPr>
          <a:xfrm>
            <a:off x="8221090" y="1900818"/>
            <a:ext cx="810829" cy="568171"/>
          </a:xfrm>
          <a:prstGeom prst="wedgeEllipseCallout">
            <a:avLst>
              <a:gd name="adj1" fmla="val 50335"/>
              <a:gd name="adj2" fmla="val 34374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Buy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CFA76251-9B6A-4EFA-9EAD-4FA27B2F044E}"/>
              </a:ext>
            </a:extLst>
          </p:cNvPr>
          <p:cNvSpPr/>
          <p:nvPr/>
        </p:nvSpPr>
        <p:spPr>
          <a:xfrm>
            <a:off x="7494600" y="2016300"/>
            <a:ext cx="810829" cy="568171"/>
          </a:xfrm>
          <a:prstGeom prst="wedgeEllipseCallout">
            <a:avLst>
              <a:gd name="adj1" fmla="val 32817"/>
              <a:gd name="adj2" fmla="val 54687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Buy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49BD5330-C4AB-4703-B54F-744404C62135}"/>
              </a:ext>
            </a:extLst>
          </p:cNvPr>
          <p:cNvSpPr/>
          <p:nvPr/>
        </p:nvSpPr>
        <p:spPr>
          <a:xfrm>
            <a:off x="4309365" y="1842067"/>
            <a:ext cx="810829" cy="568171"/>
          </a:xfrm>
          <a:prstGeom prst="wedgeEllipseCallout">
            <a:avLst>
              <a:gd name="adj1" fmla="val -65724"/>
              <a:gd name="adj2" fmla="val -10937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Buy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2FC156AF-6743-4BA9-89C6-D62B1616844E}"/>
              </a:ext>
            </a:extLst>
          </p:cNvPr>
          <p:cNvSpPr/>
          <p:nvPr/>
        </p:nvSpPr>
        <p:spPr>
          <a:xfrm>
            <a:off x="4710340" y="2307735"/>
            <a:ext cx="810829" cy="568171"/>
          </a:xfrm>
          <a:prstGeom prst="wedgeEllipseCallout">
            <a:avLst>
              <a:gd name="adj1" fmla="val -63534"/>
              <a:gd name="adj2" fmla="val 1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Buy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9C3923F8-E214-47B1-8C2C-E850119A9A57}"/>
              </a:ext>
            </a:extLst>
          </p:cNvPr>
          <p:cNvSpPr/>
          <p:nvPr/>
        </p:nvSpPr>
        <p:spPr>
          <a:xfrm>
            <a:off x="4955216" y="2721726"/>
            <a:ext cx="810829" cy="568171"/>
          </a:xfrm>
          <a:prstGeom prst="wedgeEllipseCallout">
            <a:avLst>
              <a:gd name="adj1" fmla="val -63534"/>
              <a:gd name="adj2" fmla="val 1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Buy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63080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84E03DA-B800-46E1-AF36-59DF74A4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7A9900B-CB87-464C-884A-B15D70B64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A0722-EFDA-4232-9DC4-729DBB1D8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2" y="821265"/>
            <a:ext cx="6979918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Technical analysis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95369B-D528-438E-80C9-A09304767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1624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74188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A0722-EFDA-4232-9DC4-729DBB1D8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6" y="4069"/>
            <a:ext cx="10018713" cy="1752599"/>
          </a:xfrm>
        </p:spPr>
        <p:txBody>
          <a:bodyPr/>
          <a:lstStyle/>
          <a:p>
            <a:r>
              <a:rPr lang="en-US" dirty="0"/>
              <a:t>Technical indicators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DDC609-DD22-41B5-A1AA-307612375388}"/>
              </a:ext>
            </a:extLst>
          </p:cNvPr>
          <p:cNvSpPr txBox="1"/>
          <p:nvPr/>
        </p:nvSpPr>
        <p:spPr>
          <a:xfrm>
            <a:off x="1240284" y="3357067"/>
            <a:ext cx="2439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two-step </a:t>
            </a:r>
          </a:p>
          <a:p>
            <a:pPr algn="ctr"/>
            <a:r>
              <a:rPr lang="en-US" sz="2400" dirty="0"/>
              <a:t>analysis process: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0D1F4C-D3CE-43DA-8CEC-5E428F3E316A}"/>
              </a:ext>
            </a:extLst>
          </p:cNvPr>
          <p:cNvGrpSpPr/>
          <p:nvPr/>
        </p:nvGrpSpPr>
        <p:grpSpPr>
          <a:xfrm>
            <a:off x="3679778" y="1516315"/>
            <a:ext cx="7271798" cy="5274243"/>
            <a:chOff x="2697825" y="1908699"/>
            <a:chExt cx="7271798" cy="5274243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387CA6AC-E132-4F94-8732-21E34C4E41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2130149"/>
                </p:ext>
              </p:extLst>
            </p:nvPr>
          </p:nvGraphicFramePr>
          <p:xfrm>
            <a:off x="2697825" y="1908699"/>
            <a:ext cx="7271798" cy="456576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C3CC41-F928-4039-9264-9C7E8AB29D2F}"/>
                </a:ext>
              </a:extLst>
            </p:cNvPr>
            <p:cNvSpPr txBox="1"/>
            <p:nvPr/>
          </p:nvSpPr>
          <p:spPr>
            <a:xfrm>
              <a:off x="3453737" y="6536611"/>
              <a:ext cx="180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Machine learning..?</a:t>
              </a:r>
              <a:endParaRPr lang="en-GB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CC4464-A8CC-4944-8449-1568B294047C}"/>
              </a:ext>
            </a:extLst>
          </p:cNvPr>
          <p:cNvSpPr txBox="1"/>
          <p:nvPr/>
        </p:nvSpPr>
        <p:spPr>
          <a:xfrm>
            <a:off x="6348011" y="1631724"/>
            <a:ext cx="19353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Volatility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Volume</a:t>
            </a:r>
          </a:p>
          <a:p>
            <a:r>
              <a:rPr lang="en-US" sz="1600" dirty="0"/>
              <a:t>       </a:t>
            </a:r>
            <a:r>
              <a:rPr lang="en-US" sz="1600" dirty="0" err="1"/>
              <a:t>etc</a:t>
            </a:r>
            <a:r>
              <a:rPr lang="en-US" sz="1600" dirty="0"/>
              <a:t>…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4269489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A925272-B5FD-442B-BA9B-1F62EA1614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2" r="726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3630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9DE382-23F8-484B-BF2F-695DFDD9A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95" r="1" b="1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4D42FA-AAFE-4A22-B41D-69D230EE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680" y="2463365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Trade bot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D614A49-84E9-414A-8140-6F62981CCAD4}"/>
              </a:ext>
            </a:extLst>
          </p:cNvPr>
          <p:cNvSpPr txBox="1">
            <a:spLocks/>
          </p:cNvSpPr>
          <p:nvPr/>
        </p:nvSpPr>
        <p:spPr>
          <a:xfrm>
            <a:off x="312914" y="710766"/>
            <a:ext cx="2778712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800" dirty="0"/>
              <a:t>Trading strategy</a:t>
            </a:r>
            <a:endParaRPr lang="en-GB" sz="28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F5C0816-945B-4261-9ABC-522D14BA72BC}"/>
              </a:ext>
            </a:extLst>
          </p:cNvPr>
          <p:cNvSpPr txBox="1">
            <a:spLocks/>
          </p:cNvSpPr>
          <p:nvPr/>
        </p:nvSpPr>
        <p:spPr>
          <a:xfrm>
            <a:off x="3740439" y="710766"/>
            <a:ext cx="2778712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800" dirty="0"/>
              <a:t>Market model</a:t>
            </a:r>
            <a:endParaRPr lang="en-GB" sz="2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E501B2-E325-46BF-A440-698D4C1F1421}"/>
              </a:ext>
            </a:extLst>
          </p:cNvPr>
          <p:cNvCxnSpPr/>
          <p:nvPr/>
        </p:nvCxnSpPr>
        <p:spPr>
          <a:xfrm>
            <a:off x="1702270" y="1926454"/>
            <a:ext cx="1024261" cy="10673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E2B8AE-C8B4-4F7C-8C35-A07ABF58C5CB}"/>
              </a:ext>
            </a:extLst>
          </p:cNvPr>
          <p:cNvCxnSpPr>
            <a:cxnSpLocks/>
          </p:cNvCxnSpPr>
          <p:nvPr/>
        </p:nvCxnSpPr>
        <p:spPr>
          <a:xfrm flipH="1">
            <a:off x="3720442" y="1874506"/>
            <a:ext cx="1168070" cy="12060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5192BB-3827-4B13-BA51-CFCC34BB546E}"/>
              </a:ext>
            </a:extLst>
          </p:cNvPr>
          <p:cNvCxnSpPr>
            <a:cxnSpLocks/>
          </p:cNvCxnSpPr>
          <p:nvPr/>
        </p:nvCxnSpPr>
        <p:spPr>
          <a:xfrm>
            <a:off x="3257749" y="3864193"/>
            <a:ext cx="0" cy="12937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D6BF73A9-74B0-42BF-AA17-61971240D138}"/>
              </a:ext>
            </a:extLst>
          </p:cNvPr>
          <p:cNvSpPr txBox="1">
            <a:spLocks/>
          </p:cNvSpPr>
          <p:nvPr/>
        </p:nvSpPr>
        <p:spPr>
          <a:xfrm>
            <a:off x="2547968" y="4796808"/>
            <a:ext cx="2778712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800" dirty="0"/>
              <a:t>Profit… 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59560200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2B6B0E0-B2B8-44B2-959B-48A4E1C19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9" r="6934" b="1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5520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84E03DA-B800-46E1-AF36-59DF74A4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7A9900B-CB87-464C-884A-B15D70B64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A0722-EFDA-4232-9DC4-729DBB1D8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2" y="821265"/>
            <a:ext cx="6979918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Fundamental analysis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95369B-D528-438E-80C9-A09304767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1624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01268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26BCC0-319F-4781-A1C4-9D8E76E40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054" y="1988004"/>
            <a:ext cx="8743950" cy="3143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3CEC2A1-83FC-40CD-A569-A9C6DDF1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540" y="235405"/>
            <a:ext cx="10018713" cy="1752599"/>
          </a:xfrm>
        </p:spPr>
        <p:txBody>
          <a:bodyPr/>
          <a:lstStyle/>
          <a:p>
            <a:r>
              <a:rPr lang="en-US" dirty="0"/>
              <a:t>Data collection and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4574104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54157EC-5F44-4E26-9E02-CAD7E24DD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0571" y="3871359"/>
            <a:ext cx="228114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High impact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122" name="Picture 2" descr="https://lh6.googleusercontent.com/730soGpCy2d9FUYJnv--7puu8Wz3j5QbFFvYYztP81vcwcQpdgm9AlkGmd-i8cI38oDfhXbJpyU2sY753EXUv7PMSNoTzqcSoAPN0M4H34vQB5fp6jboXlmpqE3oo9qE6_kwvtc">
            <a:extLst>
              <a:ext uri="{FF2B5EF4-FFF2-40B4-BE49-F238E27FC236}">
                <a16:creationId xmlns:a16="http://schemas.microsoft.com/office/drawing/2014/main" id="{1F408131-1B87-4034-9142-32674D3E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5"/>
          <a:stretch/>
        </p:blipFill>
        <p:spPr bwMode="auto">
          <a:xfrm>
            <a:off x="1340177" y="2754086"/>
            <a:ext cx="4755824" cy="27577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3.googleusercontent.com/VvnbeKDnwQGVDLjCMfllt8frmJsGMfKiREK3nrl4fOJ10LIP5Whi3GWEF9SIVYK-rmmgPSF4X4i0e3-Go6t-2pBU5Pr2lmxPUYiKdaho-x17Bw7bhc37KxTVK4kQK639TW_kDdc">
            <a:extLst>
              <a:ext uri="{FF2B5EF4-FFF2-40B4-BE49-F238E27FC236}">
                <a16:creationId xmlns:a16="http://schemas.microsoft.com/office/drawing/2014/main" id="{B86ADC1C-1ED6-4A43-AF56-DDE7B9864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777" y="1844380"/>
            <a:ext cx="1076325" cy="78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6.googleusercontent.com/8fHv17chTsqvy_7q8D8FLHylZkVX_oAWXyvJ0JTu02qEDhiWCFWQ2GH0oZL5F7GnDPT0zDnpnNkBW_emIkRo2FkOl32lWGHzMfku0C7OtjMxbVJKrIQ9ilUYMjfkJBFouKsisx0">
            <a:extLst>
              <a:ext uri="{FF2B5EF4-FFF2-40B4-BE49-F238E27FC236}">
                <a16:creationId xmlns:a16="http://schemas.microsoft.com/office/drawing/2014/main" id="{6985CBF7-3B73-4C9D-82F0-F775B482C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777" y="4966206"/>
            <a:ext cx="107632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234661D-6E6E-4025-AE36-C89327EBF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398" y="453519"/>
            <a:ext cx="6930346" cy="892629"/>
          </a:xfrm>
        </p:spPr>
        <p:txBody>
          <a:bodyPr/>
          <a:lstStyle/>
          <a:p>
            <a:r>
              <a:rPr lang="en-US" dirty="0"/>
              <a:t>Sentiment analysis</a:t>
            </a:r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EC4835-518E-425B-8FD0-BF6BF002F1EE}"/>
              </a:ext>
            </a:extLst>
          </p:cNvPr>
          <p:cNvCxnSpPr/>
          <p:nvPr/>
        </p:nvCxnSpPr>
        <p:spPr>
          <a:xfrm flipH="1">
            <a:off x="6444343" y="2460171"/>
            <a:ext cx="2656114" cy="96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F45BCB-17AE-48ED-8AC2-998E1D1738D9}"/>
              </a:ext>
            </a:extLst>
          </p:cNvPr>
          <p:cNvCxnSpPr>
            <a:cxnSpLocks/>
          </p:cNvCxnSpPr>
          <p:nvPr/>
        </p:nvCxnSpPr>
        <p:spPr>
          <a:xfrm flipH="1" flipV="1">
            <a:off x="6444343" y="4857222"/>
            <a:ext cx="2656114" cy="6546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09496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F9DFC70C-0B30-4D8A-ACCE-E112906E6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8">
            <a:extLst>
              <a:ext uri="{FF2B5EF4-FFF2-40B4-BE49-F238E27FC236}">
                <a16:creationId xmlns:a16="http://schemas.microsoft.com/office/drawing/2014/main" id="{C5078CE6-CE6B-4EB4-BE80-35B2D5EAB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52B23-F588-4723-B7BE-FCA11AFBE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634067"/>
            <a:ext cx="4062942" cy="2489200"/>
          </a:xfrm>
          <a:effectLst/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>
                <a:solidFill>
                  <a:schemeClr val="bg1"/>
                </a:solidFill>
              </a:rPr>
              <a:t>Big Data project:</a:t>
            </a:r>
            <a:br>
              <a:rPr lang="en-US" sz="3400">
                <a:solidFill>
                  <a:schemeClr val="bg1"/>
                </a:solidFill>
              </a:rPr>
            </a:br>
            <a:r>
              <a:rPr lang="en-US" sz="3400">
                <a:solidFill>
                  <a:schemeClr val="bg1"/>
                </a:solidFill>
              </a:rPr>
              <a:t> </a:t>
            </a:r>
            <a:br>
              <a:rPr lang="en-US" sz="3400">
                <a:solidFill>
                  <a:schemeClr val="bg1"/>
                </a:solidFill>
              </a:rPr>
            </a:br>
            <a:r>
              <a:rPr lang="en-US" sz="3400">
                <a:solidFill>
                  <a:schemeClr val="bg1"/>
                </a:solidFill>
              </a:rPr>
              <a:t>“</a:t>
            </a:r>
            <a:r>
              <a:rPr lang="en-US" sz="3400" i="1">
                <a:solidFill>
                  <a:schemeClr val="bg1"/>
                </a:solidFill>
              </a:rPr>
              <a:t>Algorithmic trading, </a:t>
            </a:r>
            <a:r>
              <a:rPr lang="en-US" sz="3400">
                <a:solidFill>
                  <a:schemeClr val="bg1"/>
                </a:solidFill>
              </a:rPr>
              <a:t>getting an</a:t>
            </a:r>
            <a:r>
              <a:rPr lang="en-US" sz="3400" i="1">
                <a:solidFill>
                  <a:schemeClr val="bg1"/>
                </a:solidFill>
              </a:rPr>
              <a:t> edge </a:t>
            </a:r>
            <a:r>
              <a:rPr lang="en-US" sz="3400">
                <a:solidFill>
                  <a:schemeClr val="bg1"/>
                </a:solidFill>
              </a:rPr>
              <a:t>through technology”</a:t>
            </a:r>
            <a:endParaRPr lang="en-GB" sz="34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9A1C62-5B15-4071-A365-7A9D82E6F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1" y="4123267"/>
            <a:ext cx="4062942" cy="1261534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Group 21</a:t>
            </a:r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FE3F97D-27C5-498C-A189-D1D4ADE01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E16A77AE-FC02-41D6-84BA-87C5D284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1" name="Freeform 7">
              <a:extLst>
                <a:ext uri="{FF2B5EF4-FFF2-40B4-BE49-F238E27FC236}">
                  <a16:creationId xmlns:a16="http://schemas.microsoft.com/office/drawing/2014/main" id="{5AC60704-A008-45AB-86B8-68AE06B21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6D4F05EC-AD9F-40D6-8289-ED8032142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3" name="Freeform 13">
              <a:extLst>
                <a:ext uri="{FF2B5EF4-FFF2-40B4-BE49-F238E27FC236}">
                  <a16:creationId xmlns:a16="http://schemas.microsoft.com/office/drawing/2014/main" id="{E1AEBD23-D7CE-46D8-B8F4-0016B2F63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4" name="Freeform 14">
              <a:extLst>
                <a:ext uri="{FF2B5EF4-FFF2-40B4-BE49-F238E27FC236}">
                  <a16:creationId xmlns:a16="http://schemas.microsoft.com/office/drawing/2014/main" id="{5E461B2A-6F25-4FD3-B8A8-8358718FB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DC9F5BDD-A982-4275-A718-21F673A3C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288509-FB12-4CAC-B17C-AC7ECA138B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07" r="-2" b="9432"/>
          <a:stretch/>
        </p:blipFill>
        <p:spPr>
          <a:xfrm>
            <a:off x="5761084" y="10"/>
            <a:ext cx="6430917" cy="4338304"/>
          </a:xfrm>
          <a:custGeom>
            <a:avLst/>
            <a:gdLst>
              <a:gd name="connsiteX0" fmla="*/ 712614 w 6430917"/>
              <a:gd name="connsiteY0" fmla="*/ 0 h 4338314"/>
              <a:gd name="connsiteX1" fmla="*/ 6430917 w 6430917"/>
              <a:gd name="connsiteY1" fmla="*/ 0 h 4338314"/>
              <a:gd name="connsiteX2" fmla="*/ 6430917 w 6430917"/>
              <a:gd name="connsiteY2" fmla="*/ 4338314 h 4338314"/>
              <a:gd name="connsiteX3" fmla="*/ 0 w 6430917"/>
              <a:gd name="connsiteY3" fmla="*/ 2800083 h 433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30917" h="4338314">
                <a:moveTo>
                  <a:pt x="712614" y="0"/>
                </a:moveTo>
                <a:lnTo>
                  <a:pt x="6430917" y="0"/>
                </a:lnTo>
                <a:lnTo>
                  <a:pt x="6430917" y="4338314"/>
                </a:lnTo>
                <a:lnTo>
                  <a:pt x="0" y="2800083"/>
                </a:lnTo>
                <a:close/>
              </a:path>
            </a:pathLst>
          </a:custGeom>
        </p:spPr>
      </p:pic>
      <p:pic>
        <p:nvPicPr>
          <p:cNvPr id="5122" name="Picture 2" descr="How the Algorithmic Trading System Works?">
            <a:extLst>
              <a:ext uri="{FF2B5EF4-FFF2-40B4-BE49-F238E27FC236}">
                <a16:creationId xmlns:a16="http://schemas.microsoft.com/office/drawing/2014/main" id="{8D62470D-08D7-4754-8888-3EAA1D711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0" r="-1" b="27128"/>
          <a:stretch/>
        </p:blipFill>
        <p:spPr bwMode="auto">
          <a:xfrm>
            <a:off x="5750346" y="2797516"/>
            <a:ext cx="6441654" cy="4060485"/>
          </a:xfrm>
          <a:custGeom>
            <a:avLst/>
            <a:gdLst>
              <a:gd name="connsiteX0" fmla="*/ 0 w 6441654"/>
              <a:gd name="connsiteY0" fmla="*/ 0 h 4060485"/>
              <a:gd name="connsiteX1" fmla="*/ 6441654 w 6441654"/>
              <a:gd name="connsiteY1" fmla="*/ 1540800 h 4060485"/>
              <a:gd name="connsiteX2" fmla="*/ 6441654 w 6441654"/>
              <a:gd name="connsiteY2" fmla="*/ 4060485 h 4060485"/>
              <a:gd name="connsiteX3" fmla="*/ 4297229 w 6441654"/>
              <a:gd name="connsiteY3" fmla="*/ 4060485 h 406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1654" h="4060485">
                <a:moveTo>
                  <a:pt x="0" y="0"/>
                </a:moveTo>
                <a:lnTo>
                  <a:pt x="6441654" y="1540800"/>
                </a:lnTo>
                <a:lnTo>
                  <a:pt x="6441654" y="4060485"/>
                </a:lnTo>
                <a:lnTo>
                  <a:pt x="4297229" y="406048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807194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7D40C4-2A44-4792-AB9D-E769202A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3DBD6486-24CA-456B-9631-2911490A6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A2FF2964-4832-450E-B85C-304F27113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0B5C96AF-0E78-45E8-8B82-CF41BFB54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A940CD75-9F08-4DF1-94CB-96A2C3A4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1B35F757-0B0E-4DFC-81FA-935D070B7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4380E990-0E29-4861-8CE3-F6D6FF15D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9" name="Rounded Rectangle 16">
            <a:extLst>
              <a:ext uri="{FF2B5EF4-FFF2-40B4-BE49-F238E27FC236}">
                <a16:creationId xmlns:a16="http://schemas.microsoft.com/office/drawing/2014/main" id="{027FB951-A422-4463-8A01-05812E59C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1045" y="648931"/>
            <a:ext cx="9235440" cy="5212080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F3F42DA-B3DE-44D1-8763-6A272E650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9" r="4281"/>
          <a:stretch/>
        </p:blipFill>
        <p:spPr>
          <a:xfrm>
            <a:off x="2591085" y="968971"/>
            <a:ext cx="859536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1431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A0722-EFDA-4232-9DC4-729DBB1D8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43468"/>
            <a:ext cx="9144000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189912106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7A196-CF1E-44E3-A018-6DA23964222A}"/>
              </a:ext>
            </a:extLst>
          </p:cNvPr>
          <p:cNvSpPr txBox="1"/>
          <p:nvPr/>
        </p:nvSpPr>
        <p:spPr>
          <a:xfrm>
            <a:off x="535021" y="685800"/>
            <a:ext cx="2639962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plan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14" name="Content Placeholder 10">
            <a:extLst>
              <a:ext uri="{FF2B5EF4-FFF2-40B4-BE49-F238E27FC236}">
                <a16:creationId xmlns:a16="http://schemas.microsoft.com/office/drawing/2014/main" id="{023CC9FA-EB09-40C3-B2E0-FF446B1A3D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525571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2F45553-E4C1-4064-9891-6CC9522B5710}"/>
              </a:ext>
            </a:extLst>
          </p:cNvPr>
          <p:cNvSpPr txBox="1"/>
          <p:nvPr/>
        </p:nvSpPr>
        <p:spPr>
          <a:xfrm>
            <a:off x="9944100" y="2762250"/>
            <a:ext cx="93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(Demo)</a:t>
            </a:r>
            <a:endParaRPr lang="en-GB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8D0089-B14C-4AE2-9518-559EDD8D10BC}"/>
              </a:ext>
            </a:extLst>
          </p:cNvPr>
          <p:cNvSpPr txBox="1"/>
          <p:nvPr/>
        </p:nvSpPr>
        <p:spPr>
          <a:xfrm>
            <a:off x="6785424" y="5338763"/>
            <a:ext cx="93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(Demo)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8611540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50C49-71C7-4649-80EC-603282C35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95434"/>
            <a:ext cx="10018713" cy="1752599"/>
          </a:xfrm>
        </p:spPr>
        <p:txBody>
          <a:bodyPr/>
          <a:lstStyle/>
          <a:p>
            <a:r>
              <a:rPr lang="en-US" dirty="0"/>
              <a:t>Quick recap on the basics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BEB8C-CEDB-42B7-88DB-F1BB7B6B5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159" y="1327635"/>
            <a:ext cx="3115397" cy="2203096"/>
          </a:xfrm>
          <a:prstGeom prst="rect">
            <a:avLst/>
          </a:prstGeom>
        </p:spPr>
      </p:pic>
      <p:pic>
        <p:nvPicPr>
          <p:cNvPr id="3074" name="Picture 2" descr="Recognising Bullish &amp; Bearish Market Trends - Binary ...">
            <a:extLst>
              <a:ext uri="{FF2B5EF4-FFF2-40B4-BE49-F238E27FC236}">
                <a16:creationId xmlns:a16="http://schemas.microsoft.com/office/drawing/2014/main" id="{F9FF5431-5D18-4F41-99B9-0828B325B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749" y="1738742"/>
            <a:ext cx="3232840" cy="167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ognising Bullish &amp; Bearish Market Trends - Binary ...">
            <a:extLst>
              <a:ext uri="{FF2B5EF4-FFF2-40B4-BE49-F238E27FC236}">
                <a16:creationId xmlns:a16="http://schemas.microsoft.com/office/drawing/2014/main" id="{59062912-44DF-4A58-9026-E671BEC43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865" y="1741868"/>
            <a:ext cx="3226797" cy="166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7594985-FD29-4C98-BAD9-88715C32C8A0}"/>
              </a:ext>
            </a:extLst>
          </p:cNvPr>
          <p:cNvGrpSpPr/>
          <p:nvPr/>
        </p:nvGrpSpPr>
        <p:grpSpPr>
          <a:xfrm>
            <a:off x="2280169" y="3633614"/>
            <a:ext cx="9072980" cy="3074512"/>
            <a:chOff x="2280169" y="3633614"/>
            <a:chExt cx="9072980" cy="307451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3E3F0B0-4886-408B-AAE1-2A635D7B997F}"/>
                </a:ext>
              </a:extLst>
            </p:cNvPr>
            <p:cNvGrpSpPr/>
            <p:nvPr/>
          </p:nvGrpSpPr>
          <p:grpSpPr>
            <a:xfrm>
              <a:off x="2280169" y="3633614"/>
              <a:ext cx="9072980" cy="3074512"/>
              <a:chOff x="2280169" y="3633614"/>
              <a:chExt cx="9072980" cy="307451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5E80915-A9F7-4B81-BCA9-8E48DD6F9720}"/>
                  </a:ext>
                </a:extLst>
              </p:cNvPr>
              <p:cNvGrpSpPr/>
              <p:nvPr/>
            </p:nvGrpSpPr>
            <p:grpSpPr>
              <a:xfrm>
                <a:off x="2280169" y="4325695"/>
                <a:ext cx="9072980" cy="2382431"/>
                <a:chOff x="2280168" y="1775535"/>
                <a:chExt cx="9072980" cy="2382431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30A7FC8-25AA-4104-9119-703D694492C3}"/>
                    </a:ext>
                  </a:extLst>
                </p:cNvPr>
                <p:cNvSpPr txBox="1"/>
                <p:nvPr/>
              </p:nvSpPr>
              <p:spPr>
                <a:xfrm>
                  <a:off x="2573130" y="1775535"/>
                  <a:ext cx="4012707" cy="40011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Technical analysis</a:t>
                  </a:r>
                  <a:endParaRPr lang="en-GB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8679550-B902-4FEC-9B42-8955C2286B9F}"/>
                    </a:ext>
                  </a:extLst>
                </p:cNvPr>
                <p:cNvSpPr txBox="1"/>
                <p:nvPr/>
              </p:nvSpPr>
              <p:spPr>
                <a:xfrm>
                  <a:off x="7038946" y="1861857"/>
                  <a:ext cx="4012707" cy="40011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Fundamental analysis</a:t>
                  </a:r>
                  <a:endParaRPr lang="en-GB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B6CD878-DFB4-48BE-A53C-59B76BF38B60}"/>
                    </a:ext>
                  </a:extLst>
                </p:cNvPr>
                <p:cNvSpPr txBox="1"/>
                <p:nvPr/>
              </p:nvSpPr>
              <p:spPr>
                <a:xfrm>
                  <a:off x="2280168" y="2276260"/>
                  <a:ext cx="4536490" cy="175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i="1" u="sng" dirty="0"/>
                    <a:t>Technical indicators:</a:t>
                  </a:r>
                </a:p>
                <a:p>
                  <a:pPr marL="742950" lvl="1" indent="-285750">
                    <a:buFont typeface="Wingdings" panose="05000000000000000000" pitchFamily="2" charset="2"/>
                    <a:buChar char="Ø"/>
                  </a:pPr>
                  <a:r>
                    <a:rPr lang="en-US" dirty="0"/>
                    <a:t>RSI (relative strength index)</a:t>
                  </a:r>
                </a:p>
                <a:p>
                  <a:pPr marL="742950" lvl="1" indent="-285750">
                    <a:buFont typeface="Wingdings" panose="05000000000000000000" pitchFamily="2" charset="2"/>
                    <a:buChar char="Ø"/>
                  </a:pPr>
                  <a:r>
                    <a:rPr lang="en-US" dirty="0"/>
                    <a:t>SMA (simple moving average)</a:t>
                  </a:r>
                </a:p>
                <a:p>
                  <a:pPr marL="742950" lvl="1" indent="-285750">
                    <a:buFont typeface="Wingdings" panose="05000000000000000000" pitchFamily="2" charset="2"/>
                    <a:buChar char="Ø"/>
                  </a:pPr>
                  <a:r>
                    <a:rPr lang="en-US" dirty="0"/>
                    <a:t>Volatility</a:t>
                  </a:r>
                </a:p>
                <a:p>
                  <a:pPr marL="742950" lvl="1" indent="-285750">
                    <a:buFont typeface="Wingdings" panose="05000000000000000000" pitchFamily="2" charset="2"/>
                    <a:buChar char="Ø"/>
                  </a:pPr>
                  <a:r>
                    <a:rPr lang="en-US" dirty="0"/>
                    <a:t>Volume</a:t>
                  </a:r>
                </a:p>
                <a:p>
                  <a:pPr lvl="1"/>
                  <a:r>
                    <a:rPr lang="en-US" dirty="0"/>
                    <a:t>		</a:t>
                  </a:r>
                  <a:r>
                    <a:rPr lang="en-US" dirty="0" err="1"/>
                    <a:t>etc</a:t>
                  </a:r>
                  <a:r>
                    <a:rPr lang="en-US" dirty="0"/>
                    <a:t>…</a:t>
                  </a:r>
                  <a:endParaRPr lang="en-GB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7B3385C-CA4A-432A-9745-E55314F4AC3F}"/>
                    </a:ext>
                  </a:extLst>
                </p:cNvPr>
                <p:cNvSpPr txBox="1"/>
                <p:nvPr/>
              </p:nvSpPr>
              <p:spPr>
                <a:xfrm>
                  <a:off x="6816658" y="2403640"/>
                  <a:ext cx="4536490" cy="175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News/headlines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Economic events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Sentiment analysis:</a:t>
                  </a:r>
                </a:p>
                <a:p>
                  <a:pPr marL="742950" lvl="1" indent="-285750">
                    <a:buFont typeface="Wingdings" panose="05000000000000000000" pitchFamily="2" charset="2"/>
                    <a:buChar char="Ø"/>
                  </a:pPr>
                  <a:r>
                    <a:rPr lang="en-US" dirty="0"/>
                    <a:t>Twitter</a:t>
                  </a:r>
                </a:p>
                <a:p>
                  <a:pPr marL="742950" lvl="1" indent="-285750">
                    <a:buFont typeface="Wingdings" panose="05000000000000000000" pitchFamily="2" charset="2"/>
                    <a:buChar char="Ø"/>
                  </a:pPr>
                  <a:r>
                    <a:rPr lang="en-US" dirty="0"/>
                    <a:t>Google trends</a:t>
                  </a:r>
                </a:p>
                <a:p>
                  <a:pPr lvl="1"/>
                  <a:r>
                    <a:rPr lang="en-US" dirty="0"/>
                    <a:t>		</a:t>
                  </a:r>
                  <a:r>
                    <a:rPr lang="en-US" dirty="0" err="1"/>
                    <a:t>etc</a:t>
                  </a:r>
                  <a:r>
                    <a:rPr lang="en-US" dirty="0"/>
                    <a:t>…</a:t>
                  </a:r>
                  <a:endParaRPr lang="en-GB" dirty="0"/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E8B20-0AC6-4957-8F06-FBE75754DD7A}"/>
                  </a:ext>
                </a:extLst>
              </p:cNvPr>
              <p:cNvSpPr txBox="1"/>
              <p:nvPr/>
            </p:nvSpPr>
            <p:spPr>
              <a:xfrm>
                <a:off x="5504837" y="3633614"/>
                <a:ext cx="40659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Analysis type:</a:t>
                </a:r>
                <a:endParaRPr lang="en-GB" sz="2400" dirty="0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AA0F060-06B8-4E8E-9D1E-63EE3415307E}"/>
                </a:ext>
              </a:extLst>
            </p:cNvPr>
            <p:cNvCxnSpPr/>
            <p:nvPr/>
          </p:nvCxnSpPr>
          <p:spPr>
            <a:xfrm>
              <a:off x="6506635" y="4449983"/>
              <a:ext cx="0" cy="20573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02009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ile:Apple logo black.svg - Wikimedia Commons">
            <a:extLst>
              <a:ext uri="{FF2B5EF4-FFF2-40B4-BE49-F238E27FC236}">
                <a16:creationId xmlns:a16="http://schemas.microsoft.com/office/drawing/2014/main" id="{9FC4AB15-BCEE-4699-A854-A2AA818FD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1191985"/>
            <a:ext cx="4474029" cy="447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951D2F-AD72-49A9-8B04-3CC907032A6F}"/>
              </a:ext>
            </a:extLst>
          </p:cNvPr>
          <p:cNvSpPr txBox="1"/>
          <p:nvPr/>
        </p:nvSpPr>
        <p:spPr>
          <a:xfrm>
            <a:off x="6270171" y="2188139"/>
            <a:ext cx="52414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Ticker: AAPL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Net worth: $ 990 Billions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 IPO price: $22 per share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</a:t>
            </a:r>
            <a:r>
              <a:rPr lang="en-GB" sz="2400" dirty="0"/>
              <a:t>losing price yesterday: $220</a:t>
            </a: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5198706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84E03DA-B800-46E1-AF36-59DF74A4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7A9900B-CB87-464C-884A-B15D70B64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71AFA-7FBD-43E3-AE4E-2B20712CB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2" y="821265"/>
            <a:ext cx="6979918" cy="5222117"/>
          </a:xfrm>
        </p:spPr>
        <p:txBody>
          <a:bodyPr anchor="ctr">
            <a:normAutofit/>
          </a:bodyPr>
          <a:lstStyle/>
          <a:p>
            <a:r>
              <a:rPr lang="en-US" dirty="0"/>
              <a:t>Algorithmic trading, the way to go?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95369B-D528-438E-80C9-A09304767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1624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70825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Uncertain Future of Coding Boot Camps Ã¢ÂÂ The James G ...">
            <a:extLst>
              <a:ext uri="{FF2B5EF4-FFF2-40B4-BE49-F238E27FC236}">
                <a16:creationId xmlns:a16="http://schemas.microsoft.com/office/drawing/2014/main" id="{F1DB57B4-6E46-4301-8EF7-BB7F6E81D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3"/>
          <a:stretch/>
        </p:blipFill>
        <p:spPr bwMode="auto">
          <a:xfrm>
            <a:off x="1884219" y="1936994"/>
            <a:ext cx="4100946" cy="27200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5A5F6-B8D8-4F52-9658-C512D234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98298" y="537534"/>
            <a:ext cx="10018713" cy="1752599"/>
          </a:xfrm>
        </p:spPr>
        <p:txBody>
          <a:bodyPr/>
          <a:lstStyle/>
          <a:p>
            <a:r>
              <a:rPr lang="en-US" dirty="0"/>
              <a:t>Write the rules…</a:t>
            </a:r>
            <a:endParaRPr lang="en-GB" dirty="0"/>
          </a:p>
        </p:txBody>
      </p:sp>
      <p:pic>
        <p:nvPicPr>
          <p:cNvPr id="17" name="Picture 2" descr="What Are Self Reconfiguring Modular Robots? - Sastra Robotics">
            <a:extLst>
              <a:ext uri="{FF2B5EF4-FFF2-40B4-BE49-F238E27FC236}">
                <a16:creationId xmlns:a16="http://schemas.microsoft.com/office/drawing/2014/main" id="{9C3059B7-BEF3-46B7-8A9A-F0DFF06C6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256" y="1923923"/>
            <a:ext cx="4100946" cy="27331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25437F4-6546-488A-860A-E253374E3699}"/>
              </a:ext>
            </a:extLst>
          </p:cNvPr>
          <p:cNvSpPr txBox="1">
            <a:spLocks/>
          </p:cNvSpPr>
          <p:nvPr/>
        </p:nvSpPr>
        <p:spPr>
          <a:xfrm>
            <a:off x="3233210" y="4385788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… and let the machines follow</a:t>
            </a:r>
            <a:endParaRPr lang="en-GB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2B6E71B-C5FB-46F6-B83F-F35607FC8736}"/>
              </a:ext>
            </a:extLst>
          </p:cNvPr>
          <p:cNvSpPr/>
          <p:nvPr/>
        </p:nvSpPr>
        <p:spPr>
          <a:xfrm>
            <a:off x="5902038" y="3429000"/>
            <a:ext cx="1459346" cy="142451"/>
          </a:xfrm>
          <a:prstGeom prst="rightArrow">
            <a:avLst>
              <a:gd name="adj1" fmla="val 29047"/>
              <a:gd name="adj2" fmla="val 11023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69760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BDE24-44CF-49BC-8053-11BE45C51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315" y="5078901"/>
            <a:ext cx="10018713" cy="1752599"/>
          </a:xfrm>
        </p:spPr>
        <p:txBody>
          <a:bodyPr/>
          <a:lstStyle/>
          <a:p>
            <a:r>
              <a:rPr lang="en-US" dirty="0"/>
              <a:t>… and achieve </a:t>
            </a:r>
            <a:r>
              <a:rPr lang="en-US" i="1" dirty="0"/>
              <a:t>perfect</a:t>
            </a:r>
            <a:r>
              <a:rPr lang="en-US" dirty="0"/>
              <a:t> consistency in decision making</a:t>
            </a:r>
            <a:endParaRPr lang="en-GB" dirty="0"/>
          </a:p>
        </p:txBody>
      </p:sp>
      <p:pic>
        <p:nvPicPr>
          <p:cNvPr id="2050" name="Picture 2" descr="Accounting for Human Error Probability in SIL Verification - Process Improvement Institute">
            <a:extLst>
              <a:ext uri="{FF2B5EF4-FFF2-40B4-BE49-F238E27FC236}">
                <a16:creationId xmlns:a16="http://schemas.microsoft.com/office/drawing/2014/main" id="{0AEBC217-7DF4-4540-9193-74B91EBD9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621" y="1478513"/>
            <a:ext cx="5111579" cy="355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three Cs of customer satisfaction: Consistency ...">
            <a:extLst>
              <a:ext uri="{FF2B5EF4-FFF2-40B4-BE49-F238E27FC236}">
                <a16:creationId xmlns:a16="http://schemas.microsoft.com/office/drawing/2014/main" id="{BC4424C0-6B4B-4F44-9FA4-FB85B4A71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230" y="1621577"/>
            <a:ext cx="3411645" cy="3411645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79E43A4-34ED-4A2D-AD8C-FE6BCDD0A975}"/>
              </a:ext>
            </a:extLst>
          </p:cNvPr>
          <p:cNvSpPr txBox="1">
            <a:spLocks/>
          </p:cNvSpPr>
          <p:nvPr/>
        </p:nvSpPr>
        <p:spPr>
          <a:xfrm>
            <a:off x="1857075" y="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Avoid human error…</a:t>
            </a:r>
            <a:endParaRPr lang="en-GB" dirty="0"/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7AA0B76F-0DA7-426E-B328-CECEC7103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96379" y="411882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9A6E7961-98B5-4093-82A4-7B94D948C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4346304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490798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84E03DA-B800-46E1-AF36-59DF74A4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D7A9900B-CB87-464C-884A-B15D70B64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19C1D-F55C-4FA5-AE87-BB8BCF690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2" y="821265"/>
            <a:ext cx="6979918" cy="5222117"/>
          </a:xfrm>
        </p:spPr>
        <p:txBody>
          <a:bodyPr anchor="ctr">
            <a:normAutofit/>
          </a:bodyPr>
          <a:lstStyle/>
          <a:p>
            <a:r>
              <a:rPr lang="en-US"/>
              <a:t>The concept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67B689-A679-4549-88FA-97845AC43E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4854" y="3808520"/>
            <a:ext cx="2950028" cy="690147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So how is it done?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95369B-D528-438E-80C9-A09304767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1624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738728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236</Words>
  <Application>Microsoft Office PowerPoint</Application>
  <PresentationFormat>Widescreen</PresentationFormat>
  <Paragraphs>81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Century Gothic</vt:lpstr>
      <vt:lpstr>Corbel</vt:lpstr>
      <vt:lpstr>Wingdings</vt:lpstr>
      <vt:lpstr>Parallax</vt:lpstr>
      <vt:lpstr>PowerPoint Presentation</vt:lpstr>
      <vt:lpstr>Big Data project:   “Algorithmic trading, getting an edge through technology”</vt:lpstr>
      <vt:lpstr>PowerPoint Presentation</vt:lpstr>
      <vt:lpstr>Quick recap on the basics</vt:lpstr>
      <vt:lpstr>PowerPoint Presentation</vt:lpstr>
      <vt:lpstr>Algorithmic trading, the way to go?</vt:lpstr>
      <vt:lpstr>Write the rules…</vt:lpstr>
      <vt:lpstr>… and achieve perfect consistency in decision making</vt:lpstr>
      <vt:lpstr>The concept</vt:lpstr>
      <vt:lpstr>Collecting information from various sources</vt:lpstr>
      <vt:lpstr>Combining the knowledge of all data source and indicators</vt:lpstr>
      <vt:lpstr>Technical analysis</vt:lpstr>
      <vt:lpstr>Technical indicators</vt:lpstr>
      <vt:lpstr>PowerPoint Presentation</vt:lpstr>
      <vt:lpstr>Trade bot</vt:lpstr>
      <vt:lpstr>PowerPoint Presentation</vt:lpstr>
      <vt:lpstr>Fundamental analysis</vt:lpstr>
      <vt:lpstr>Data collection and processing</vt:lpstr>
      <vt:lpstr>Sentiment analysis</vt:lpstr>
      <vt:lpstr>PowerPoint Presentation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project:   “Algorithmic trading, getting an edge through technology”</dc:title>
  <dc:creator>Victor Guillet</dc:creator>
  <cp:lastModifiedBy>Victor Guillet</cp:lastModifiedBy>
  <cp:revision>4</cp:revision>
  <dcterms:created xsi:type="dcterms:W3CDTF">2018-12-19T12:55:21Z</dcterms:created>
  <dcterms:modified xsi:type="dcterms:W3CDTF">2018-12-19T15:57:21Z</dcterms:modified>
</cp:coreProperties>
</file>